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7"/>
  </p:notesMasterIdLst>
  <p:sldIdLst>
    <p:sldId id="320" r:id="rId2"/>
    <p:sldId id="321" r:id="rId3"/>
    <p:sldId id="322" r:id="rId4"/>
    <p:sldId id="323" r:id="rId5"/>
    <p:sldId id="316" r:id="rId6"/>
    <p:sldId id="318" r:id="rId7"/>
    <p:sldId id="319" r:id="rId8"/>
    <p:sldId id="329" r:id="rId9"/>
    <p:sldId id="330" r:id="rId10"/>
    <p:sldId id="327" r:id="rId11"/>
    <p:sldId id="317" r:id="rId12"/>
    <p:sldId id="326" r:id="rId13"/>
    <p:sldId id="328" r:id="rId14"/>
    <p:sldId id="324" r:id="rId15"/>
    <p:sldId id="32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iyev, Vagif" initials="AV" lastIdx="1" clrIdx="0">
    <p:extLst>
      <p:ext uri="{19B8F6BF-5375-455C-9EA6-DF929625EA0E}">
        <p15:presenceInfo xmlns:p15="http://schemas.microsoft.com/office/powerpoint/2012/main" userId="S::va719@ic.ac.uk::1cc6fd79-f832-4294-bd3e-06a3cce996e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32523"/>
    <a:srgbClr val="292C35"/>
    <a:srgbClr val="20202C"/>
    <a:srgbClr val="666699"/>
    <a:srgbClr val="00CC99"/>
    <a:srgbClr val="CCECFF"/>
    <a:srgbClr val="CC99FF"/>
    <a:srgbClr val="99FFCC"/>
    <a:srgbClr val="FFC500"/>
    <a:srgbClr val="FF66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95" autoAdjust="0"/>
    <p:restoredTop sz="80899"/>
  </p:normalViewPr>
  <p:slideViewPr>
    <p:cSldViewPr snapToGrid="0" showGuides="1">
      <p:cViewPr varScale="1">
        <p:scale>
          <a:sx n="125" d="100"/>
          <a:sy n="125" d="100"/>
        </p:scale>
        <p:origin x="1624" y="184"/>
      </p:cViewPr>
      <p:guideLst>
        <p:guide orient="horz" pos="2160"/>
        <p:guide pos="3840"/>
      </p:guideLst>
    </p:cSldViewPr>
  </p:slideViewPr>
  <p:notesTextViewPr>
    <p:cViewPr>
      <p:scale>
        <a:sx n="1" d="1"/>
        <a:sy n="1" d="1"/>
      </p:scale>
      <p:origin x="0" y="0"/>
    </p:cViewPr>
  </p:notesTextViewPr>
  <p:sorterViewPr>
    <p:cViewPr>
      <p:scale>
        <a:sx n="100" d="100"/>
        <a:sy n="100" d="100"/>
      </p:scale>
      <p:origin x="0" y="-47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sv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BA97C6-0009-40D3-A48E-2F45A17924CC}" type="datetimeFigureOut">
              <a:rPr lang="en-US" smtClean="0"/>
              <a:t>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E3657D-D007-418A-92B0-A244543A7DB1}" type="slidenum">
              <a:rPr lang="en-US" smtClean="0"/>
              <a:t>‹#›</a:t>
            </a:fld>
            <a:endParaRPr lang="en-US"/>
          </a:p>
        </p:txBody>
      </p:sp>
    </p:spTree>
    <p:extLst>
      <p:ext uri="{BB962C8B-B14F-4D97-AF65-F5344CB8AC3E}">
        <p14:creationId xmlns:p14="http://schemas.microsoft.com/office/powerpoint/2010/main" val="186563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en.wikipedia.org/wiki/Conjugate_gradient_method"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project was done during my master degree at Imperial, it was for a competition as well as part of our journey in learning </a:t>
            </a:r>
            <a:r>
              <a:rPr lang="en-US" sz="1200"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The library was build from scratch without having any external dependences other than standard template C++11 libraries.  It was 10 days of intense development/research, time constraint being the greatest pressure factor.  The challenge was to see which Team can develop most diverse set of functions as well as the most efficient ones. It helped in getting a good experience of developing real life dev practices.</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9E3657D-D007-418A-92B0-A244543A7DB1}" type="slidenum">
              <a:rPr lang="en-US" smtClean="0"/>
              <a:t>1</a:t>
            </a:fld>
            <a:endParaRPr lang="en-US"/>
          </a:p>
        </p:txBody>
      </p:sp>
    </p:spTree>
    <p:extLst>
      <p:ext uri="{BB962C8B-B14F-4D97-AF65-F5344CB8AC3E}">
        <p14:creationId xmlns:p14="http://schemas.microsoft.com/office/powerpoint/2010/main" val="37754963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Here, we can see a demonstration on how to create a matrix and call functions we created. </a:t>
            </a:r>
            <a:r>
              <a:rPr lang="en-GB" sz="1200" b="0" i="0" kern="1200" dirty="0">
                <a:solidFill>
                  <a:schemeClr val="tx1"/>
                </a:solidFill>
                <a:effectLst/>
                <a:latin typeface="+mn-lt"/>
                <a:ea typeface="+mn-ea"/>
                <a:cs typeface="+mn-cs"/>
              </a:rPr>
              <a:t>Header file contain in-depth explanation on how to call the functions </a:t>
            </a:r>
            <a:r>
              <a:rPr lang="en-GB" sz="1200" kern="1200" dirty="0">
                <a:solidFill>
                  <a:schemeClr val="tx1"/>
                </a:solidFill>
                <a:effectLst/>
                <a:latin typeface="+mn-lt"/>
                <a:ea typeface="+mn-ea"/>
                <a:cs typeface="+mn-cs"/>
              </a:rPr>
              <a:t>which I can go through if needed.</a:t>
            </a:r>
          </a:p>
          <a:p>
            <a:br>
              <a:rPr lang="en-GB" dirty="0"/>
            </a:br>
            <a:endParaRPr lang="en-US" dirty="0"/>
          </a:p>
        </p:txBody>
      </p:sp>
      <p:sp>
        <p:nvSpPr>
          <p:cNvPr id="4" name="Slide Number Placeholder 3"/>
          <p:cNvSpPr>
            <a:spLocks noGrp="1"/>
          </p:cNvSpPr>
          <p:nvPr>
            <p:ph type="sldNum" sz="quarter" idx="5"/>
          </p:nvPr>
        </p:nvSpPr>
        <p:spPr/>
        <p:txBody>
          <a:bodyPr/>
          <a:lstStyle/>
          <a:p>
            <a:fld id="{09E3657D-D007-418A-92B0-A244543A7DB1}" type="slidenum">
              <a:rPr lang="en-US" smtClean="0"/>
              <a:t>10</a:t>
            </a:fld>
            <a:endParaRPr lang="en-US"/>
          </a:p>
        </p:txBody>
      </p:sp>
    </p:spTree>
    <p:extLst>
      <p:ext uri="{BB962C8B-B14F-4D97-AF65-F5344CB8AC3E}">
        <p14:creationId xmlns:p14="http://schemas.microsoft.com/office/powerpoint/2010/main" val="1009256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These instructions will get you a copy of the project up and running on your local machine for development and testing purposes. See deployment for notes on how to deploy the project on a live system.</a:t>
            </a:r>
          </a:p>
        </p:txBody>
      </p:sp>
      <p:sp>
        <p:nvSpPr>
          <p:cNvPr id="4" name="Slide Number Placeholder 3"/>
          <p:cNvSpPr>
            <a:spLocks noGrp="1"/>
          </p:cNvSpPr>
          <p:nvPr>
            <p:ph type="sldNum" sz="quarter" idx="5"/>
          </p:nvPr>
        </p:nvSpPr>
        <p:spPr/>
        <p:txBody>
          <a:bodyPr/>
          <a:lstStyle/>
          <a:p>
            <a:fld id="{09E3657D-D007-418A-92B0-A244543A7DB1}" type="slidenum">
              <a:rPr lang="en-US" smtClean="0"/>
              <a:t>11</a:t>
            </a:fld>
            <a:endParaRPr lang="en-US"/>
          </a:p>
        </p:txBody>
      </p:sp>
    </p:spTree>
    <p:extLst>
      <p:ext uri="{BB962C8B-B14F-4D97-AF65-F5344CB8AC3E}">
        <p14:creationId xmlns:p14="http://schemas.microsoft.com/office/powerpoint/2010/main" val="1366697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We have created pretty detailed test file that tests all of our functionates and Includes result comparison and time taken.</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Compare the time difference between the solvers!</a:t>
            </a:r>
          </a:p>
        </p:txBody>
      </p:sp>
      <p:sp>
        <p:nvSpPr>
          <p:cNvPr id="4" name="Slide Number Placeholder 3"/>
          <p:cNvSpPr>
            <a:spLocks noGrp="1"/>
          </p:cNvSpPr>
          <p:nvPr>
            <p:ph type="sldNum" sz="quarter" idx="5"/>
          </p:nvPr>
        </p:nvSpPr>
        <p:spPr/>
        <p:txBody>
          <a:bodyPr/>
          <a:lstStyle/>
          <a:p>
            <a:fld id="{09E3657D-D007-418A-92B0-A244543A7DB1}" type="slidenum">
              <a:rPr lang="en-US" smtClean="0"/>
              <a:t>12</a:t>
            </a:fld>
            <a:endParaRPr lang="en-US"/>
          </a:p>
        </p:txBody>
      </p:sp>
    </p:spTree>
    <p:extLst>
      <p:ext uri="{BB962C8B-B14F-4D97-AF65-F5344CB8AC3E}">
        <p14:creationId xmlns:p14="http://schemas.microsoft.com/office/powerpoint/2010/main" val="37223974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Data analysis have been conducted via the </a:t>
            </a:r>
            <a:r>
              <a:rPr lang="en-US" sz="1200" kern="1200" dirty="0">
                <a:solidFill>
                  <a:schemeClr val="tx1"/>
                </a:solidFill>
                <a:effectLst/>
                <a:latin typeface="+mn-lt"/>
                <a:ea typeface="+mn-ea"/>
                <a:cs typeface="+mn-cs"/>
              </a:rPr>
              <a:t>HPC - </a:t>
            </a:r>
            <a:r>
              <a:rPr lang="en-GB" sz="1200" b="1" kern="1200" dirty="0">
                <a:solidFill>
                  <a:schemeClr val="tx1"/>
                </a:solidFill>
                <a:effectLst/>
                <a:latin typeface="+mn-lt"/>
                <a:ea typeface="+mn-ea"/>
                <a:cs typeface="+mn-cs"/>
              </a:rPr>
              <a:t>high performance computing</a:t>
            </a:r>
            <a:r>
              <a:rPr lang="en-GB" sz="1200" kern="1200" dirty="0">
                <a:solidFill>
                  <a:schemeClr val="tx1"/>
                </a:solidFill>
                <a:effectLst/>
                <a:latin typeface="+mn-lt"/>
                <a:ea typeface="+mn-ea"/>
                <a:cs typeface="+mn-cs"/>
              </a:rPr>
              <a:t> at Imperial College London. However, due to the pressing time issues and HPC being heavily occupied a report analysis is not available at this time. Here are the sizes we conducted with:</a:t>
            </a:r>
          </a:p>
          <a:p>
            <a:endParaRPr lang="en-US" dirty="0"/>
          </a:p>
        </p:txBody>
      </p:sp>
      <p:sp>
        <p:nvSpPr>
          <p:cNvPr id="4" name="Slide Number Placeholder 3"/>
          <p:cNvSpPr>
            <a:spLocks noGrp="1"/>
          </p:cNvSpPr>
          <p:nvPr>
            <p:ph type="sldNum" sz="quarter" idx="5"/>
          </p:nvPr>
        </p:nvSpPr>
        <p:spPr/>
        <p:txBody>
          <a:bodyPr/>
          <a:lstStyle/>
          <a:p>
            <a:fld id="{09E3657D-D007-418A-92B0-A244543A7DB1}" type="slidenum">
              <a:rPr lang="en-US" smtClean="0"/>
              <a:t>13</a:t>
            </a:fld>
            <a:endParaRPr lang="en-US"/>
          </a:p>
        </p:txBody>
      </p:sp>
    </p:spTree>
    <p:extLst>
      <p:ext uri="{BB962C8B-B14F-4D97-AF65-F5344CB8AC3E}">
        <p14:creationId xmlns:p14="http://schemas.microsoft.com/office/powerpoint/2010/main" val="30550602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err="1">
                <a:solidFill>
                  <a:schemeClr val="tx1"/>
                </a:solidFill>
                <a:effectLst/>
                <a:latin typeface="+mn-lt"/>
                <a:ea typeface="+mn-ea"/>
                <a:cs typeface="+mn-cs"/>
              </a:rPr>
              <a:t>OpenMp</a:t>
            </a:r>
            <a:r>
              <a:rPr lang="en-GB" sz="1200" kern="1200" dirty="0">
                <a:solidFill>
                  <a:schemeClr val="tx1"/>
                </a:solidFill>
                <a:effectLst/>
                <a:latin typeface="+mn-lt"/>
                <a:ea typeface="+mn-ea"/>
                <a:cs typeface="+mn-cs"/>
              </a:rPr>
              <a:t> mention Game of life and Smooth Particle Dynamics </a:t>
            </a:r>
          </a:p>
          <a:p>
            <a:r>
              <a:rPr lang="en-GB" sz="1200" kern="1200" dirty="0">
                <a:solidFill>
                  <a:schemeClr val="tx1"/>
                </a:solidFill>
                <a:effectLst/>
                <a:latin typeface="+mn-lt"/>
                <a:ea typeface="+mn-ea"/>
                <a:cs typeface="+mn-cs"/>
              </a:rPr>
              <a:t>Later on we took on a course on </a:t>
            </a:r>
            <a:r>
              <a:rPr lang="en-GB" sz="1200" kern="1200" dirty="0" err="1">
                <a:solidFill>
                  <a:schemeClr val="tx1"/>
                </a:solidFill>
                <a:effectLst/>
                <a:latin typeface="+mn-lt"/>
                <a:ea typeface="+mn-ea"/>
                <a:cs typeface="+mn-cs"/>
              </a:rPr>
              <a:t>paralizationand</a:t>
            </a:r>
            <a:r>
              <a:rPr lang="en-GB" sz="1200" kern="1200" dirty="0">
                <a:solidFill>
                  <a:schemeClr val="tx1"/>
                </a:solidFill>
                <a:effectLst/>
                <a:latin typeface="+mn-lt"/>
                <a:ea typeface="+mn-ea"/>
                <a:cs typeface="+mn-cs"/>
              </a:rPr>
              <a:t> applied it to range of problem from trivial such as game of life to more complex simulators such as Smoothed Particle Hydrodynamics.</a:t>
            </a:r>
          </a:p>
        </p:txBody>
      </p:sp>
      <p:sp>
        <p:nvSpPr>
          <p:cNvPr id="4" name="Slide Number Placeholder 3"/>
          <p:cNvSpPr>
            <a:spLocks noGrp="1"/>
          </p:cNvSpPr>
          <p:nvPr>
            <p:ph type="sldNum" sz="quarter" idx="5"/>
          </p:nvPr>
        </p:nvSpPr>
        <p:spPr/>
        <p:txBody>
          <a:bodyPr/>
          <a:lstStyle/>
          <a:p>
            <a:fld id="{09E3657D-D007-418A-92B0-A244543A7DB1}" type="slidenum">
              <a:rPr lang="en-US" smtClean="0"/>
              <a:t>14</a:t>
            </a:fld>
            <a:endParaRPr lang="en-US"/>
          </a:p>
        </p:txBody>
      </p:sp>
    </p:spTree>
    <p:extLst>
      <p:ext uri="{BB962C8B-B14F-4D97-AF65-F5344CB8AC3E}">
        <p14:creationId xmlns:p14="http://schemas.microsoft.com/office/powerpoint/2010/main" val="36641291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(what we would do differently next time)</a:t>
            </a:r>
          </a:p>
          <a:p>
            <a:r>
              <a:rPr lang="en-GB" sz="1200" b="0" i="0" kern="1200" dirty="0">
                <a:solidFill>
                  <a:schemeClr val="tx1"/>
                </a:solidFill>
                <a:effectLst/>
                <a:latin typeface="+mn-lt"/>
                <a:ea typeface="+mn-ea"/>
                <a:cs typeface="+mn-cs"/>
              </a:rPr>
              <a:t>At the very begging, draw a map of all Classes/sub-classes and functions belonging to it.</a:t>
            </a:r>
          </a:p>
          <a:p>
            <a:r>
              <a:rPr lang="en-GB" sz="1200" b="0" i="0" kern="1200" dirty="0">
                <a:solidFill>
                  <a:schemeClr val="tx1"/>
                </a:solidFill>
                <a:effectLst/>
                <a:latin typeface="+mn-lt"/>
                <a:ea typeface="+mn-ea"/>
                <a:cs typeface="+mn-cs"/>
              </a:rPr>
              <a:t>Write up the </a:t>
            </a:r>
            <a:r>
              <a:rPr lang="en-GB" sz="1200" b="0" i="0" kern="1200" dirty="0" err="1">
                <a:solidFill>
                  <a:schemeClr val="tx1"/>
                </a:solidFill>
                <a:effectLst/>
                <a:latin typeface="+mn-lt"/>
                <a:ea typeface="+mn-ea"/>
                <a:cs typeface="+mn-cs"/>
              </a:rPr>
              <a:t>templete</a:t>
            </a:r>
            <a:r>
              <a:rPr lang="en-GB" sz="1200" b="0" i="0" kern="1200" dirty="0">
                <a:solidFill>
                  <a:schemeClr val="tx1"/>
                </a:solidFill>
                <a:effectLst/>
                <a:latin typeface="+mn-lt"/>
                <a:ea typeface="+mn-ea"/>
                <a:cs typeface="+mn-cs"/>
              </a:rPr>
              <a:t> file for the entire programme from the very beginning.</a:t>
            </a:r>
          </a:p>
          <a:p>
            <a:r>
              <a:rPr lang="en-GB" sz="1200" b="0" i="0" kern="1200" dirty="0">
                <a:solidFill>
                  <a:schemeClr val="tx1"/>
                </a:solidFill>
                <a:effectLst/>
                <a:latin typeface="+mn-lt"/>
                <a:ea typeface="+mn-ea"/>
                <a:cs typeface="+mn-cs"/>
              </a:rPr>
              <a:t>Write comments whilst coding.</a:t>
            </a:r>
          </a:p>
          <a:p>
            <a:r>
              <a:rPr lang="en-GB" sz="1200" b="0" i="0" kern="1200" dirty="0">
                <a:solidFill>
                  <a:schemeClr val="tx1"/>
                </a:solidFill>
                <a:effectLst/>
                <a:latin typeface="+mn-lt"/>
                <a:ea typeface="+mn-ea"/>
                <a:cs typeface="+mn-cs"/>
              </a:rPr>
              <a:t>Maintain the team communication on a level as high as this time.</a:t>
            </a:r>
          </a:p>
          <a:p>
            <a:endParaRPr lang="en-US" dirty="0"/>
          </a:p>
        </p:txBody>
      </p:sp>
      <p:sp>
        <p:nvSpPr>
          <p:cNvPr id="4" name="Slide Number Placeholder 3"/>
          <p:cNvSpPr>
            <a:spLocks noGrp="1"/>
          </p:cNvSpPr>
          <p:nvPr>
            <p:ph type="sldNum" sz="quarter" idx="5"/>
          </p:nvPr>
        </p:nvSpPr>
        <p:spPr/>
        <p:txBody>
          <a:bodyPr/>
          <a:lstStyle/>
          <a:p>
            <a:fld id="{09E3657D-D007-418A-92B0-A244543A7DB1}" type="slidenum">
              <a:rPr lang="en-US" smtClean="0"/>
              <a:t>15</a:t>
            </a:fld>
            <a:endParaRPr lang="en-US"/>
          </a:p>
        </p:txBody>
      </p:sp>
    </p:spTree>
    <p:extLst>
      <p:ext uri="{BB962C8B-B14F-4D97-AF65-F5344CB8AC3E}">
        <p14:creationId xmlns:p14="http://schemas.microsoft.com/office/powerpoint/2010/main" val="2375342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Matrix computations are fundamental for many applications, here it’s used </a:t>
            </a:r>
            <a:r>
              <a:rPr lang="en-GB" sz="1200" kern="1200" dirty="0">
                <a:solidFill>
                  <a:schemeClr val="tx1"/>
                </a:solidFill>
                <a:effectLst/>
                <a:latin typeface="+mn-lt"/>
                <a:ea typeface="+mn-ea"/>
                <a:cs typeface="+mn-cs"/>
              </a:rPr>
              <a:t>to implement algorithms that solve the linear system Ab = x</a:t>
            </a:r>
          </a:p>
          <a:p>
            <a:r>
              <a:rPr lang="en-US" sz="1200" b="1" u="none" strike="noStrike"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 use of polygonal mesh representations for freeform geometry enables the formulation of many important geometry processing tasks as the solution of one or several linear systems. As a consequence, the key ingredient for efficient algorithms is a fast procedure to solve linear systems. A large class of standard problems can further be shown to lead more specifically to sparse, symmetric, and positive definite systems, that allow for a numerically robust and efficient solutions.</a:t>
            </a:r>
          </a:p>
        </p:txBody>
      </p:sp>
      <p:sp>
        <p:nvSpPr>
          <p:cNvPr id="4" name="Slide Number Placeholder 3"/>
          <p:cNvSpPr>
            <a:spLocks noGrp="1"/>
          </p:cNvSpPr>
          <p:nvPr>
            <p:ph type="sldNum" sz="quarter" idx="5"/>
          </p:nvPr>
        </p:nvSpPr>
        <p:spPr/>
        <p:txBody>
          <a:bodyPr/>
          <a:lstStyle/>
          <a:p>
            <a:fld id="{09E3657D-D007-418A-92B0-A244543A7DB1}" type="slidenum">
              <a:rPr lang="en-US" smtClean="0"/>
              <a:t>2</a:t>
            </a:fld>
            <a:endParaRPr lang="en-US"/>
          </a:p>
        </p:txBody>
      </p:sp>
    </p:spTree>
    <p:extLst>
      <p:ext uri="{BB962C8B-B14F-4D97-AF65-F5344CB8AC3E}">
        <p14:creationId xmlns:p14="http://schemas.microsoft.com/office/powerpoint/2010/main" val="3819920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 certain cases, the answer can be as simple as inverting the Matrix however this does not apply to all cases and is computationally very expensive.</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Using different methods to solve the linear equations and different ways to store the said matrix can result in noticeably differences in both small and large sizes .	</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Also, working with Matrices is essential when working with real life 3 dimensional problems and what better chance to test my understanding to write library in it with my friends? Also doing this in C++ which is low language really pushed our understanding of the concept further. </a:t>
            </a:r>
            <a:r>
              <a:rPr lang="en-GB" sz="1200" b="0" i="0" kern="1200" dirty="0">
                <a:solidFill>
                  <a:schemeClr val="tx1"/>
                </a:solidFill>
                <a:effectLst/>
                <a:latin typeface="+mn-lt"/>
                <a:ea typeface="+mn-ea"/>
                <a:cs typeface="+mn-cs"/>
              </a:rPr>
              <a:t>C++ gives you fine-grained control and gives you access to performance enhancements near the metal.</a:t>
            </a:r>
            <a:endParaRPr lang="en-GB"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09E3657D-D007-418A-92B0-A244543A7DB1}" type="slidenum">
              <a:rPr lang="en-US" smtClean="0"/>
              <a:t>3</a:t>
            </a:fld>
            <a:endParaRPr lang="en-US"/>
          </a:p>
        </p:txBody>
      </p:sp>
    </p:spTree>
    <p:extLst>
      <p:ext uri="{BB962C8B-B14F-4D97-AF65-F5344CB8AC3E}">
        <p14:creationId xmlns:p14="http://schemas.microsoft.com/office/powerpoint/2010/main" val="29767585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Essential for Mesh Processing, Parameterization, Editing , Reconstruction, Morphing</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But linear systems can be applied to many </a:t>
            </a:r>
            <a:r>
              <a:rPr lang="en-GB" sz="1200" kern="1200" dirty="0" err="1">
                <a:solidFill>
                  <a:schemeClr val="tx1"/>
                </a:solidFill>
                <a:effectLst/>
                <a:latin typeface="+mn-lt"/>
                <a:ea typeface="+mn-ea"/>
                <a:cs typeface="+mn-cs"/>
              </a:rPr>
              <a:t>faceds</a:t>
            </a:r>
            <a:r>
              <a:rPr lang="en-GB" sz="1200" kern="1200" dirty="0">
                <a:solidFill>
                  <a:schemeClr val="tx1"/>
                </a:solidFill>
                <a:effectLst/>
                <a:latin typeface="+mn-lt"/>
                <a:ea typeface="+mn-ea"/>
                <a:cs typeface="+mn-cs"/>
              </a:rPr>
              <a:t> of life such as economy, physics </a:t>
            </a:r>
          </a:p>
        </p:txBody>
      </p:sp>
      <p:sp>
        <p:nvSpPr>
          <p:cNvPr id="4" name="Slide Number Placeholder 3"/>
          <p:cNvSpPr>
            <a:spLocks noGrp="1"/>
          </p:cNvSpPr>
          <p:nvPr>
            <p:ph type="sldNum" sz="quarter" idx="5"/>
          </p:nvPr>
        </p:nvSpPr>
        <p:spPr/>
        <p:txBody>
          <a:bodyPr/>
          <a:lstStyle/>
          <a:p>
            <a:fld id="{09E3657D-D007-418A-92B0-A244543A7DB1}" type="slidenum">
              <a:rPr lang="en-US" smtClean="0"/>
              <a:t>4</a:t>
            </a:fld>
            <a:endParaRPr lang="en-US"/>
          </a:p>
        </p:txBody>
      </p:sp>
    </p:spTree>
    <p:extLst>
      <p:ext uri="{BB962C8B-B14F-4D97-AF65-F5344CB8AC3E}">
        <p14:creationId xmlns:p14="http://schemas.microsoft.com/office/powerpoint/2010/main" val="1822695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Since the goal of the project was to test our understanding of the concept, only the 8 most essential standard libraries were utilized. We have a base class which have 3 derived classes -following the classic inheritance system.  </a:t>
            </a:r>
          </a:p>
          <a:p>
            <a:r>
              <a:rPr lang="en-GB" sz="1200" kern="1200" dirty="0">
                <a:solidFill>
                  <a:schemeClr val="tx1"/>
                </a:solidFill>
                <a:effectLst/>
                <a:latin typeface="+mn-lt"/>
                <a:ea typeface="+mn-ea"/>
                <a:cs typeface="+mn-cs"/>
              </a:rPr>
              <a:t>All the memory management is done through unique pointers. Vectors are used to store the matrix values as well. The structure relies on templated classes meaning the code is written in a way that is independent of any particular type. There is a single definition of each container, such as </a:t>
            </a:r>
            <a:r>
              <a:rPr lang="en-GB" sz="1200" b="1" kern="1200" dirty="0">
                <a:solidFill>
                  <a:schemeClr val="tx1"/>
                </a:solidFill>
                <a:effectLst/>
                <a:latin typeface="+mn-lt"/>
                <a:ea typeface="+mn-ea"/>
                <a:cs typeface="+mn-cs"/>
              </a:rPr>
              <a:t>vector</a:t>
            </a:r>
            <a:r>
              <a:rPr lang="en-GB" sz="1200" kern="1200" dirty="0">
                <a:solidFill>
                  <a:schemeClr val="tx1"/>
                </a:solidFill>
                <a:effectLst/>
                <a:latin typeface="+mn-lt"/>
                <a:ea typeface="+mn-ea"/>
                <a:cs typeface="+mn-cs"/>
              </a:rPr>
              <a:t>, but we can define many different kinds of vectors for example, </a:t>
            </a:r>
            <a:r>
              <a:rPr lang="en-GB" sz="1200" b="1" kern="1200" dirty="0">
                <a:solidFill>
                  <a:schemeClr val="tx1"/>
                </a:solidFill>
                <a:effectLst/>
                <a:latin typeface="+mn-lt"/>
                <a:ea typeface="+mn-ea"/>
                <a:cs typeface="+mn-cs"/>
              </a:rPr>
              <a:t>vector &lt;int&gt;</a:t>
            </a:r>
            <a:r>
              <a:rPr lang="en-GB" sz="1200" kern="1200" dirty="0">
                <a:solidFill>
                  <a:schemeClr val="tx1"/>
                </a:solidFill>
                <a:effectLst/>
                <a:latin typeface="+mn-lt"/>
                <a:ea typeface="+mn-ea"/>
                <a:cs typeface="+mn-cs"/>
              </a:rPr>
              <a:t> or </a:t>
            </a:r>
            <a:r>
              <a:rPr lang="en-GB" sz="1200" b="1" kern="1200" dirty="0">
                <a:solidFill>
                  <a:schemeClr val="tx1"/>
                </a:solidFill>
                <a:effectLst/>
                <a:latin typeface="+mn-lt"/>
                <a:ea typeface="+mn-ea"/>
                <a:cs typeface="+mn-cs"/>
              </a:rPr>
              <a:t>vector &lt;double&gt;</a:t>
            </a:r>
            <a:r>
              <a:rPr lang="en-GB"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09E3657D-D007-418A-92B0-A244543A7DB1}" type="slidenum">
              <a:rPr lang="en-US" smtClean="0"/>
              <a:t>5</a:t>
            </a:fld>
            <a:endParaRPr lang="en-US"/>
          </a:p>
        </p:txBody>
      </p:sp>
    </p:spTree>
    <p:extLst>
      <p:ext uri="{BB962C8B-B14F-4D97-AF65-F5344CB8AC3E}">
        <p14:creationId xmlns:p14="http://schemas.microsoft.com/office/powerpoint/2010/main" val="3277855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There are many types of Matrix formats, hence due to the limitation of time constraint for the competition we decided to choose the 4 most common types and implement them.</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Firstly, Dense Matrix which is the matrix type everybody usually knows. It is the base class of our library. It holds the private variables of rows, cols and a ’values’ unique pointer array that stores these. The rest of the 3 classes act as child classes which are used when the matrix type fits the description to store and compute in a more efficient manner.</a:t>
            </a:r>
          </a:p>
          <a:p>
            <a:r>
              <a:rPr lang="en-GB" sz="1200" kern="1200" dirty="0">
                <a:solidFill>
                  <a:schemeClr val="tx1"/>
                </a:solidFill>
                <a:effectLst/>
                <a:latin typeface="+mn-lt"/>
                <a:ea typeface="+mn-ea"/>
                <a:cs typeface="+mn-cs"/>
              </a:rPr>
              <a:t> All 4 classes contain individual functions to perform computations such as Multiplication and their own implementation of the linear solvers. In the next slide, I will go to more detail about each.</a:t>
            </a:r>
          </a:p>
        </p:txBody>
      </p:sp>
      <p:sp>
        <p:nvSpPr>
          <p:cNvPr id="4" name="Slide Number Placeholder 3"/>
          <p:cNvSpPr>
            <a:spLocks noGrp="1"/>
          </p:cNvSpPr>
          <p:nvPr>
            <p:ph type="sldNum" sz="quarter" idx="5"/>
          </p:nvPr>
        </p:nvSpPr>
        <p:spPr/>
        <p:txBody>
          <a:bodyPr/>
          <a:lstStyle/>
          <a:p>
            <a:fld id="{09E3657D-D007-418A-92B0-A244543A7DB1}" type="slidenum">
              <a:rPr lang="en-US" smtClean="0"/>
              <a:t>6</a:t>
            </a:fld>
            <a:endParaRPr lang="en-US"/>
          </a:p>
        </p:txBody>
      </p:sp>
    </p:spTree>
    <p:extLst>
      <p:ext uri="{BB962C8B-B14F-4D97-AF65-F5344CB8AC3E}">
        <p14:creationId xmlns:p14="http://schemas.microsoft.com/office/powerpoint/2010/main" val="2973111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Most of the implemented functions are self-explanatory and more complex ones have comment on how we implemented with links to articles/papers that was used.</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We can divide our functions into 3 categories. The helper functions that assist the user in creating Matrix and tools to analyse it. Linear Solver that provide the actual answer we are looking for and the Matrix operation functions that are called by the Solvers.</a:t>
            </a:r>
          </a:p>
          <a:p>
            <a:r>
              <a:rPr lang="en-GB" sz="1200" b="1" u="none" strike="noStrike"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kern="1200" dirty="0" err="1">
                <a:solidFill>
                  <a:schemeClr val="tx1"/>
                </a:solidFill>
                <a:effectLst/>
                <a:latin typeface="+mn-lt"/>
                <a:ea typeface="+mn-ea"/>
                <a:cs typeface="+mn-cs"/>
              </a:rPr>
              <a:t>generateSPD</a:t>
            </a:r>
            <a:r>
              <a:rPr lang="en-GB" sz="1200" kern="1200" dirty="0">
                <a:solidFill>
                  <a:schemeClr val="tx1"/>
                </a:solidFill>
                <a:effectLst/>
                <a:latin typeface="+mn-lt"/>
                <a:ea typeface="+mn-ea"/>
                <a:cs typeface="+mn-cs"/>
              </a:rPr>
              <a:t>() is a helper function that generates Symmetric </a:t>
            </a:r>
            <a:r>
              <a:rPr lang="en-GB" sz="1200" kern="1200" dirty="0" err="1">
                <a:solidFill>
                  <a:schemeClr val="tx1"/>
                </a:solidFill>
                <a:effectLst/>
                <a:latin typeface="+mn-lt"/>
                <a:ea typeface="+mn-ea"/>
                <a:cs typeface="+mn-cs"/>
              </a:rPr>
              <a:t>Possitive</a:t>
            </a:r>
            <a:r>
              <a:rPr lang="en-GB" sz="1200" kern="1200" dirty="0">
                <a:solidFill>
                  <a:schemeClr val="tx1"/>
                </a:solidFill>
                <a:effectLst/>
                <a:latin typeface="+mn-lt"/>
                <a:ea typeface="+mn-ea"/>
                <a:cs typeface="+mn-cs"/>
              </a:rPr>
              <a:t> Definite Matrices. It receives an integer as input (the type of SPD matrix to be produced - check </a:t>
            </a:r>
            <a:r>
              <a:rPr lang="en-GB" sz="1200" kern="1200" dirty="0" err="1">
                <a:solidFill>
                  <a:schemeClr val="tx1"/>
                </a:solidFill>
                <a:effectLst/>
                <a:latin typeface="+mn-lt"/>
                <a:ea typeface="+mn-ea"/>
                <a:cs typeface="+mn-cs"/>
              </a:rPr>
              <a:t>Matrix.h</a:t>
            </a:r>
            <a:r>
              <a:rPr lang="en-GB" sz="1200" kern="1200" dirty="0">
                <a:solidFill>
                  <a:schemeClr val="tx1"/>
                </a:solidFill>
                <a:effectLst/>
                <a:latin typeface="+mn-lt"/>
                <a:ea typeface="+mn-ea"/>
                <a:cs typeface="+mn-cs"/>
              </a:rPr>
              <a:t>). For every matrix type, the algorithm loops over all rows and columns using nested for loops; thus, the time complexity of our algorithm is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2</a:t>
            </a:r>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 </a:t>
            </a:r>
          </a:p>
          <a:p>
            <a:r>
              <a:rPr lang="en-GB" sz="1200" kern="1200" dirty="0" err="1">
                <a:solidFill>
                  <a:schemeClr val="tx1"/>
                </a:solidFill>
                <a:effectLst/>
                <a:latin typeface="+mn-lt"/>
                <a:ea typeface="+mn-ea"/>
                <a:cs typeface="+mn-cs"/>
              </a:rPr>
              <a:t>matVecMult</a:t>
            </a:r>
            <a:r>
              <a:rPr lang="en-GB" sz="1200" kern="1200" dirty="0">
                <a:solidFill>
                  <a:schemeClr val="tx1"/>
                </a:solidFill>
                <a:effectLst/>
                <a:latin typeface="+mn-lt"/>
                <a:ea typeface="+mn-ea"/>
                <a:cs typeface="+mn-cs"/>
              </a:rPr>
              <a:t>() and </a:t>
            </a:r>
            <a:r>
              <a:rPr lang="en-GB" sz="1200" kern="1200" dirty="0" err="1">
                <a:solidFill>
                  <a:schemeClr val="tx1"/>
                </a:solidFill>
                <a:effectLst/>
                <a:latin typeface="+mn-lt"/>
                <a:ea typeface="+mn-ea"/>
                <a:cs typeface="+mn-cs"/>
              </a:rPr>
              <a:t>matMatMult</a:t>
            </a:r>
            <a:r>
              <a:rPr lang="en-GB" sz="1200" kern="1200" dirty="0">
                <a:solidFill>
                  <a:schemeClr val="tx1"/>
                </a:solidFill>
                <a:effectLst/>
                <a:latin typeface="+mn-lt"/>
                <a:ea typeface="+mn-ea"/>
                <a:cs typeface="+mn-cs"/>
              </a:rPr>
              <a:t>() perform matrix-vector and matrix-matrix multiplications. </a:t>
            </a:r>
            <a:r>
              <a:rPr lang="en-GB" sz="1200" kern="1200" dirty="0" err="1">
                <a:solidFill>
                  <a:schemeClr val="tx1"/>
                </a:solidFill>
                <a:effectLst/>
                <a:latin typeface="+mn-lt"/>
                <a:ea typeface="+mn-ea"/>
                <a:cs typeface="+mn-cs"/>
              </a:rPr>
              <a:t>matVecMult</a:t>
            </a:r>
            <a:r>
              <a:rPr lang="en-GB" sz="1200" kern="1200" dirty="0">
                <a:solidFill>
                  <a:schemeClr val="tx1"/>
                </a:solidFill>
                <a:effectLst/>
                <a:latin typeface="+mn-lt"/>
                <a:ea typeface="+mn-ea"/>
                <a:cs typeface="+mn-cs"/>
              </a:rPr>
              <a:t>() has a loop than runs N times and a nested loop that runs N times as well; thus, the complexity of this algorithm is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2</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 </a:t>
            </a:r>
            <a:r>
              <a:rPr lang="en-GB" sz="1200" kern="1200" dirty="0" err="1">
                <a:solidFill>
                  <a:schemeClr val="tx1"/>
                </a:solidFill>
                <a:effectLst/>
                <a:latin typeface="+mn-lt"/>
                <a:ea typeface="+mn-ea"/>
                <a:cs typeface="+mn-cs"/>
              </a:rPr>
              <a:t>matMatMult</a:t>
            </a:r>
            <a:r>
              <a:rPr lang="en-GB" sz="1200" kern="1200" dirty="0">
                <a:solidFill>
                  <a:schemeClr val="tx1"/>
                </a:solidFill>
                <a:effectLst/>
                <a:latin typeface="+mn-lt"/>
                <a:ea typeface="+mn-ea"/>
                <a:cs typeface="+mn-cs"/>
              </a:rPr>
              <a:t>() has three loops that run N times, two of which are nested; that results in a time complexity of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3</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 </a:t>
            </a:r>
          </a:p>
          <a:p>
            <a:r>
              <a:rPr lang="en-GB" sz="1200" kern="1200" dirty="0" err="1">
                <a:solidFill>
                  <a:schemeClr val="tx1"/>
                </a:solidFill>
                <a:effectLst/>
                <a:latin typeface="+mn-lt"/>
                <a:ea typeface="+mn-ea"/>
                <a:cs typeface="+mn-cs"/>
              </a:rPr>
              <a:t>luDecomposition</a:t>
            </a:r>
            <a:r>
              <a:rPr lang="en-GB" sz="1200" kern="1200" dirty="0">
                <a:solidFill>
                  <a:schemeClr val="tx1"/>
                </a:solidFill>
                <a:effectLst/>
                <a:latin typeface="+mn-lt"/>
                <a:ea typeface="+mn-ea"/>
                <a:cs typeface="+mn-cs"/>
              </a:rPr>
              <a:t>() performs the LU decomposition on our matrix. The algorithm iterates through N rows, for the first row it makes 2N(N-1) operations, for the second 2(N-1)(N-2) and so on; thus, the overall complexity of our algorithm is of the order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3</a:t>
            </a:r>
            <a:r>
              <a:rPr lang="en-GB"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09E3657D-D007-418A-92B0-A244543A7DB1}" type="slidenum">
              <a:rPr lang="en-US" smtClean="0"/>
              <a:t>7</a:t>
            </a:fld>
            <a:endParaRPr lang="en-US"/>
          </a:p>
        </p:txBody>
      </p:sp>
    </p:spTree>
    <p:extLst>
      <p:ext uri="{BB962C8B-B14F-4D97-AF65-F5344CB8AC3E}">
        <p14:creationId xmlns:p14="http://schemas.microsoft.com/office/powerpoint/2010/main" val="3728851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err="1">
                <a:solidFill>
                  <a:schemeClr val="tx1"/>
                </a:solidFill>
                <a:effectLst/>
                <a:latin typeface="+mn-lt"/>
                <a:ea typeface="+mn-ea"/>
                <a:cs typeface="+mn-cs"/>
              </a:rPr>
              <a:t>CSRMatrix</a:t>
            </a:r>
            <a:r>
              <a:rPr lang="en-GB" sz="1200" kern="1200" dirty="0">
                <a:solidFill>
                  <a:schemeClr val="tx1"/>
                </a:solidFill>
                <a:effectLst/>
                <a:latin typeface="+mn-lt"/>
                <a:ea typeface="+mn-ea"/>
                <a:cs typeface="+mn-cs"/>
              </a:rPr>
              <a:t> is derived from dense matrix and corresponds to a sparse matrix stored in a CSR format. CSR uses the values array to store the non-zero values as well as two extra arrays to store row and column positions. This format allows for fast row access and matrix-vector multiplications. Using this format we have the advantage of saving up space and doing less operations when we compute matrix-vector and matrix-matrix multiplications. One drawback would be that iterating over the elements of the sparse matrix requires access to all three different arrays; depending on the situation memory jumps can be quite expensive and thus hinder the performance instead of elevate it.</a:t>
            </a:r>
          </a:p>
          <a:p>
            <a:r>
              <a:rPr lang="en-GB" sz="1200" kern="1200" dirty="0" err="1">
                <a:solidFill>
                  <a:schemeClr val="tx1"/>
                </a:solidFill>
                <a:effectLst/>
                <a:latin typeface="+mn-lt"/>
                <a:ea typeface="+mn-ea"/>
                <a:cs typeface="+mn-cs"/>
              </a:rPr>
              <a:t>matVecMult</a:t>
            </a:r>
            <a:r>
              <a:rPr lang="en-GB" sz="1200" kern="1200" dirty="0">
                <a:solidFill>
                  <a:schemeClr val="tx1"/>
                </a:solidFill>
                <a:effectLst/>
                <a:latin typeface="+mn-lt"/>
                <a:ea typeface="+mn-ea"/>
                <a:cs typeface="+mn-cs"/>
              </a:rPr>
              <a:t>() is similar to the base class. The main difference is that instead of iterating over all rows and columns, we take advantage of the CSR format and iterate over row position, using those indexes to access the column elements. Thus, the time complexity of this algorithm is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2</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In order to compute </a:t>
            </a:r>
            <a:r>
              <a:rPr lang="en-GB" sz="1200" kern="1200" dirty="0" err="1">
                <a:solidFill>
                  <a:schemeClr val="tx1"/>
                </a:solidFill>
                <a:effectLst/>
                <a:latin typeface="+mn-lt"/>
                <a:ea typeface="+mn-ea"/>
                <a:cs typeface="+mn-cs"/>
              </a:rPr>
              <a:t>matMatMult</a:t>
            </a:r>
            <a:r>
              <a:rPr lang="en-GB" sz="1200" kern="1200" dirty="0">
                <a:solidFill>
                  <a:schemeClr val="tx1"/>
                </a:solidFill>
                <a:effectLst/>
                <a:latin typeface="+mn-lt"/>
                <a:ea typeface="+mn-ea"/>
                <a:cs typeface="+mn-cs"/>
              </a:rPr>
              <a:t>() we decided to compute the individual multiplication results, together with row and column indexes in a vector of </a:t>
            </a:r>
            <a:r>
              <a:rPr lang="en-GB" sz="1200" kern="1200" dirty="0" err="1">
                <a:solidFill>
                  <a:schemeClr val="tx1"/>
                </a:solidFill>
                <a:effectLst/>
                <a:latin typeface="+mn-lt"/>
                <a:ea typeface="+mn-ea"/>
                <a:cs typeface="+mn-cs"/>
              </a:rPr>
              <a:t>matRestructure</a:t>
            </a:r>
            <a:r>
              <a:rPr lang="en-GB" sz="1200" kern="1200" dirty="0">
                <a:solidFill>
                  <a:schemeClr val="tx1"/>
                </a:solidFill>
                <a:effectLst/>
                <a:latin typeface="+mn-lt"/>
                <a:ea typeface="+mn-ea"/>
                <a:cs typeface="+mn-cs"/>
              </a:rPr>
              <a:t>. To elaborate, instead of adding the values during the for loop, we store them at each iteration and end up with a list of all non zero values with their position indexes (on the output matrix). To add them together, first sort them according to column (</a:t>
            </a:r>
            <a:r>
              <a:rPr lang="en-GB" sz="1200" kern="1200" dirty="0" err="1">
                <a:solidFill>
                  <a:schemeClr val="tx1"/>
                </a:solidFill>
                <a:effectLst/>
                <a:latin typeface="+mn-lt"/>
                <a:ea typeface="+mn-ea"/>
                <a:cs typeface="+mn-cs"/>
              </a:rPr>
              <a:t>compareMatResInner</a:t>
            </a:r>
            <a:r>
              <a:rPr lang="en-GB" sz="1200" kern="1200" dirty="0">
                <a:solidFill>
                  <a:schemeClr val="tx1"/>
                </a:solidFill>
                <a:effectLst/>
                <a:latin typeface="+mn-lt"/>
                <a:ea typeface="+mn-ea"/>
                <a:cs typeface="+mn-cs"/>
              </a:rPr>
              <a:t>()) and then row (</a:t>
            </a:r>
            <a:r>
              <a:rPr lang="en-GB" sz="1200" kern="1200" dirty="0" err="1">
                <a:solidFill>
                  <a:schemeClr val="tx1"/>
                </a:solidFill>
                <a:effectLst/>
                <a:latin typeface="+mn-lt"/>
                <a:ea typeface="+mn-ea"/>
                <a:cs typeface="+mn-cs"/>
              </a:rPr>
              <a:t>compareMatResOut</a:t>
            </a:r>
            <a:r>
              <a:rPr lang="en-GB" sz="1200" kern="1200" dirty="0">
                <a:solidFill>
                  <a:schemeClr val="tx1"/>
                </a:solidFill>
                <a:effectLst/>
                <a:latin typeface="+mn-lt"/>
                <a:ea typeface="+mn-ea"/>
                <a:cs typeface="+mn-cs"/>
              </a:rPr>
              <a:t>()). Then, we iterate through the sorted </a:t>
            </a:r>
            <a:r>
              <a:rPr lang="en-GB" sz="1200" kern="1200" dirty="0" err="1">
                <a:solidFill>
                  <a:schemeClr val="tx1"/>
                </a:solidFill>
                <a:effectLst/>
                <a:latin typeface="+mn-lt"/>
                <a:ea typeface="+mn-ea"/>
                <a:cs typeface="+mn-cs"/>
              </a:rPr>
              <a:t>matRes</a:t>
            </a:r>
            <a:r>
              <a:rPr lang="en-GB" sz="1200" kern="1200" dirty="0">
                <a:solidFill>
                  <a:schemeClr val="tx1"/>
                </a:solidFill>
                <a:effectLst/>
                <a:latin typeface="+mn-lt"/>
                <a:ea typeface="+mn-ea"/>
                <a:cs typeface="+mn-cs"/>
              </a:rPr>
              <a:t> elements and populate the output matrix’s (values, row position and column index). The time complexity of this algorithm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3</a:t>
            </a:r>
            <a:r>
              <a:rPr lang="en-GB" sz="1200" kern="1200" dirty="0">
                <a:solidFill>
                  <a:schemeClr val="tx1"/>
                </a:solidFill>
                <a:effectLst/>
                <a:latin typeface="+mn-lt"/>
                <a:ea typeface="+mn-ea"/>
                <a:cs typeface="+mn-cs"/>
              </a:rPr>
              <a:t>).</a:t>
            </a:r>
          </a:p>
          <a:p>
            <a:endParaRPr lang="en-GB" sz="1200" kern="1200" dirty="0">
              <a:solidFill>
                <a:schemeClr val="tx1"/>
              </a:solidFill>
              <a:effectLst/>
              <a:latin typeface="+mn-lt"/>
              <a:ea typeface="+mn-ea"/>
              <a:cs typeface="+mn-cs"/>
            </a:endParaRPr>
          </a:p>
          <a:p>
            <a:r>
              <a:rPr lang="en-GB" sz="1200" kern="1200" dirty="0" err="1">
                <a:solidFill>
                  <a:schemeClr val="tx1"/>
                </a:solidFill>
                <a:effectLst/>
                <a:latin typeface="+mn-lt"/>
                <a:ea typeface="+mn-ea"/>
                <a:cs typeface="+mn-cs"/>
              </a:rPr>
              <a:t>BandMatrix</a:t>
            </a:r>
            <a:r>
              <a:rPr lang="en-GB" sz="1200" kern="1200" dirty="0">
                <a:solidFill>
                  <a:schemeClr val="tx1"/>
                </a:solidFill>
                <a:effectLst/>
                <a:latin typeface="+mn-lt"/>
                <a:ea typeface="+mn-ea"/>
                <a:cs typeface="+mn-cs"/>
              </a:rPr>
              <a:t> is the banded form of a dense matrix. </a:t>
            </a:r>
            <a:r>
              <a:rPr lang="en-GB" sz="1200" kern="1200" dirty="0" err="1">
                <a:solidFill>
                  <a:schemeClr val="tx1"/>
                </a:solidFill>
                <a:effectLst/>
                <a:latin typeface="+mn-lt"/>
                <a:ea typeface="+mn-ea"/>
                <a:cs typeface="+mn-cs"/>
              </a:rPr>
              <a:t>BandMatrix</a:t>
            </a:r>
            <a:r>
              <a:rPr lang="en-GB" sz="1200" kern="1200" dirty="0">
                <a:solidFill>
                  <a:schemeClr val="tx1"/>
                </a:solidFill>
                <a:effectLst/>
                <a:latin typeface="+mn-lt"/>
                <a:ea typeface="+mn-ea"/>
                <a:cs typeface="+mn-cs"/>
              </a:rPr>
              <a:t> stores only the elements in the bands of the dense matrix. Essentially, from an </a:t>
            </a:r>
            <a:r>
              <a:rPr lang="en-GB" sz="1200" kern="1200" dirty="0" err="1">
                <a:solidFill>
                  <a:schemeClr val="tx1"/>
                </a:solidFill>
                <a:effectLst/>
                <a:latin typeface="+mn-lt"/>
                <a:ea typeface="+mn-ea"/>
                <a:cs typeface="+mn-cs"/>
              </a:rPr>
              <a:t>NxN</a:t>
            </a:r>
            <a:r>
              <a:rPr lang="en-GB" sz="1200" kern="1200" dirty="0">
                <a:solidFill>
                  <a:schemeClr val="tx1"/>
                </a:solidFill>
                <a:effectLst/>
                <a:latin typeface="+mn-lt"/>
                <a:ea typeface="+mn-ea"/>
                <a:cs typeface="+mn-cs"/>
              </a:rPr>
              <a:t> dense matrix, we get a </a:t>
            </a:r>
            <a:r>
              <a:rPr lang="en-GB" sz="1200" kern="1200" dirty="0" err="1">
                <a:solidFill>
                  <a:schemeClr val="tx1"/>
                </a:solidFill>
                <a:effectLst/>
                <a:latin typeface="+mn-lt"/>
                <a:ea typeface="+mn-ea"/>
                <a:cs typeface="+mn-cs"/>
              </a:rPr>
              <a:t>NxM</a:t>
            </a:r>
            <a:r>
              <a:rPr lang="en-GB" sz="1200" kern="1200" dirty="0">
                <a:solidFill>
                  <a:schemeClr val="tx1"/>
                </a:solidFill>
                <a:effectLst/>
                <a:latin typeface="+mn-lt"/>
                <a:ea typeface="+mn-ea"/>
                <a:cs typeface="+mn-cs"/>
              </a:rPr>
              <a:t> matrix, where M is the number of bands. The structure of the class is changed accordingly. With this format, we can greatly decrease the amount of memory required to store a given matrix and also speed up our computations, since we will only iterate over the bands instead of all the columns.</a:t>
            </a:r>
          </a:p>
          <a:p>
            <a:r>
              <a:rPr lang="en-GB" sz="1200" kern="1200" dirty="0">
                <a:solidFill>
                  <a:schemeClr val="tx1"/>
                </a:solidFill>
                <a:effectLst/>
                <a:latin typeface="+mn-lt"/>
                <a:ea typeface="+mn-ea"/>
                <a:cs typeface="+mn-cs"/>
              </a:rPr>
              <a:t>As with our Matrix and CSR class, a number of helper and operation functions have been implemented. We defined the functions dense2band() and band2dense() to transform a matrix from dense to banded form and vice-versa.</a:t>
            </a:r>
          </a:p>
          <a:p>
            <a:r>
              <a:rPr lang="en-GB" sz="1200" kern="1200" dirty="0">
                <a:solidFill>
                  <a:schemeClr val="tx1"/>
                </a:solidFill>
                <a:effectLst/>
                <a:latin typeface="+mn-lt"/>
                <a:ea typeface="+mn-ea"/>
                <a:cs typeface="+mn-cs"/>
              </a:rPr>
              <a:t>The function </a:t>
            </a:r>
            <a:r>
              <a:rPr lang="en-GB" sz="1200" kern="1200" dirty="0" err="1">
                <a:solidFill>
                  <a:schemeClr val="tx1"/>
                </a:solidFill>
                <a:effectLst/>
                <a:latin typeface="+mn-lt"/>
                <a:ea typeface="+mn-ea"/>
                <a:cs typeface="+mn-cs"/>
              </a:rPr>
              <a:t>matVecMult</a:t>
            </a:r>
            <a:r>
              <a:rPr lang="en-GB" sz="1200" kern="1200" dirty="0">
                <a:solidFill>
                  <a:schemeClr val="tx1"/>
                </a:solidFill>
                <a:effectLst/>
                <a:latin typeface="+mn-lt"/>
                <a:ea typeface="+mn-ea"/>
                <a:cs typeface="+mn-cs"/>
              </a:rPr>
              <a:t>() performs the same operation as the base function. This time however, the computation is much faster, since instead of iterating over all the columns, we only need to iterate through bands. As a result, we can have significant speed-up since the time complexity of this function is now O(MN).</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 symmetric matrix is a square matrix that is equal to its transpose, hence halving the storage required. As usual, symm2band() and symm2dense() are used to transform a matrix from dense to banded form and vice- versa. A </a:t>
            </a:r>
            <a:r>
              <a:rPr lang="en-GB" sz="1200" kern="1200" dirty="0" err="1">
                <a:solidFill>
                  <a:schemeClr val="tx1"/>
                </a:solidFill>
                <a:effectLst/>
                <a:latin typeface="+mn-lt"/>
                <a:ea typeface="+mn-ea"/>
                <a:cs typeface="+mn-cs"/>
              </a:rPr>
              <a:t>MatVecMult</a:t>
            </a:r>
            <a:r>
              <a:rPr lang="en-GB" sz="1200" kern="1200" dirty="0">
                <a:solidFill>
                  <a:schemeClr val="tx1"/>
                </a:solidFill>
                <a:effectLst/>
                <a:latin typeface="+mn-lt"/>
                <a:ea typeface="+mn-ea"/>
                <a:cs typeface="+mn-cs"/>
              </a:rPr>
              <a:t> has also been implemented for use by the Solvers. </a:t>
            </a:r>
          </a:p>
          <a:p>
            <a:endParaRPr lang="en-US" dirty="0"/>
          </a:p>
        </p:txBody>
      </p:sp>
      <p:sp>
        <p:nvSpPr>
          <p:cNvPr id="4" name="Slide Number Placeholder 3"/>
          <p:cNvSpPr>
            <a:spLocks noGrp="1"/>
          </p:cNvSpPr>
          <p:nvPr>
            <p:ph type="sldNum" sz="quarter" idx="5"/>
          </p:nvPr>
        </p:nvSpPr>
        <p:spPr/>
        <p:txBody>
          <a:bodyPr/>
          <a:lstStyle/>
          <a:p>
            <a:fld id="{09E3657D-D007-418A-92B0-A244543A7DB1}" type="slidenum">
              <a:rPr lang="en-US" smtClean="0"/>
              <a:t>8</a:t>
            </a:fld>
            <a:endParaRPr lang="en-US"/>
          </a:p>
        </p:txBody>
      </p:sp>
    </p:spTree>
    <p:extLst>
      <p:ext uri="{BB962C8B-B14F-4D97-AF65-F5344CB8AC3E}">
        <p14:creationId xmlns:p14="http://schemas.microsoft.com/office/powerpoint/2010/main" val="2046498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As mentioned in the introduction, a number of linear solvers have been implemented, all of which are used for a default dense matrix.</a:t>
            </a:r>
          </a:p>
          <a:p>
            <a:r>
              <a:rPr lang="en-GB" sz="1200" kern="1200" dirty="0">
                <a:solidFill>
                  <a:schemeClr val="tx1"/>
                </a:solidFill>
                <a:effectLst/>
                <a:latin typeface="+mn-lt"/>
                <a:ea typeface="+mn-ea"/>
                <a:cs typeface="+mn-cs"/>
              </a:rPr>
              <a:t>3.1	Inverse Solver</a:t>
            </a:r>
          </a:p>
          <a:p>
            <a:r>
              <a:rPr lang="en-GB" sz="1200" kern="1200" dirty="0">
                <a:solidFill>
                  <a:schemeClr val="tx1"/>
                </a:solidFill>
                <a:effectLst/>
                <a:latin typeface="+mn-lt"/>
                <a:ea typeface="+mn-ea"/>
                <a:cs typeface="+mn-cs"/>
              </a:rPr>
              <a:t>This is the most basic solver we implemented. We use the inverse function to compute the inverse of input matrix and then we perform a </a:t>
            </a:r>
            <a:r>
              <a:rPr lang="en-GB" sz="1200" kern="1200" dirty="0" err="1">
                <a:solidFill>
                  <a:schemeClr val="tx1"/>
                </a:solidFill>
                <a:effectLst/>
                <a:latin typeface="+mn-lt"/>
                <a:ea typeface="+mn-ea"/>
                <a:cs typeface="+mn-cs"/>
              </a:rPr>
              <a:t>matVecMult</a:t>
            </a:r>
            <a:r>
              <a:rPr lang="en-GB" sz="1200" kern="1200" dirty="0">
                <a:solidFill>
                  <a:schemeClr val="tx1"/>
                </a:solidFill>
                <a:effectLst/>
                <a:latin typeface="+mn-lt"/>
                <a:ea typeface="+mn-ea"/>
                <a:cs typeface="+mn-cs"/>
              </a:rPr>
              <a:t> operation between the inverse and the input vector. This algorithm uses operations such as  determinant(), </a:t>
            </a:r>
            <a:r>
              <a:rPr lang="en-GB" sz="1200" kern="1200" dirty="0" err="1">
                <a:solidFill>
                  <a:schemeClr val="tx1"/>
                </a:solidFill>
                <a:effectLst/>
                <a:latin typeface="+mn-lt"/>
                <a:ea typeface="+mn-ea"/>
                <a:cs typeface="+mn-cs"/>
              </a:rPr>
              <a:t>coFactor</a:t>
            </a:r>
            <a:r>
              <a:rPr lang="en-GB" sz="1200" kern="1200" dirty="0">
                <a:solidFill>
                  <a:schemeClr val="tx1"/>
                </a:solidFill>
                <a:effectLst/>
                <a:latin typeface="+mn-lt"/>
                <a:ea typeface="+mn-ea"/>
                <a:cs typeface="+mn-cs"/>
              </a:rPr>
              <a:t>() and </a:t>
            </a:r>
            <a:r>
              <a:rPr lang="en-GB" sz="1200" kern="1200" dirty="0" err="1">
                <a:solidFill>
                  <a:schemeClr val="tx1"/>
                </a:solidFill>
                <a:effectLst/>
                <a:latin typeface="+mn-lt"/>
                <a:ea typeface="+mn-ea"/>
                <a:cs typeface="+mn-cs"/>
              </a:rPr>
              <a:t>adjugate</a:t>
            </a:r>
            <a:r>
              <a:rPr lang="en-GB" sz="1200" kern="1200" dirty="0">
                <a:solidFill>
                  <a:schemeClr val="tx1"/>
                </a:solidFill>
                <a:effectLst/>
                <a:latin typeface="+mn-lt"/>
                <a:ea typeface="+mn-ea"/>
                <a:cs typeface="+mn-cs"/>
              </a:rPr>
              <a:t>() helper functions and as a result has a pretty high time complexity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4</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3.2	Gaussian Elimination</a:t>
            </a:r>
          </a:p>
          <a:p>
            <a:r>
              <a:rPr lang="en-GB" sz="1200" kern="1200" dirty="0">
                <a:solidFill>
                  <a:schemeClr val="tx1"/>
                </a:solidFill>
                <a:effectLst/>
                <a:latin typeface="+mn-lt"/>
                <a:ea typeface="+mn-ea"/>
                <a:cs typeface="+mn-cs"/>
              </a:rPr>
              <a:t>This is also a fairly basic solver. It computes the upper triangular matrix of our input matrix and performs back substitution to find the solution to our linear system. The complexity of this algorithm will depend on the individual complexities of two functions (since they are called sequentially). The upper triangle function has a time complexity of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3</a:t>
            </a:r>
            <a:r>
              <a:rPr lang="en-GB" sz="1200" kern="1200" dirty="0">
                <a:solidFill>
                  <a:schemeClr val="tx1"/>
                </a:solidFill>
                <a:effectLst/>
                <a:latin typeface="+mn-lt"/>
                <a:ea typeface="+mn-ea"/>
                <a:cs typeface="+mn-cs"/>
              </a:rPr>
              <a:t>). back substitution has a time complexity of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2</a:t>
            </a:r>
            <a:r>
              <a:rPr lang="en-GB" sz="1200" kern="1200" dirty="0">
                <a:solidFill>
                  <a:schemeClr val="tx1"/>
                </a:solidFill>
                <a:effectLst/>
                <a:latin typeface="+mn-lt"/>
                <a:ea typeface="+mn-ea"/>
                <a:cs typeface="+mn-cs"/>
              </a:rPr>
              <a:t>). As a result, the overall time complexity of our Gauss Elimination is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3</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3.3	LU Solver</a:t>
            </a:r>
          </a:p>
          <a:p>
            <a:r>
              <a:rPr lang="en-GB" sz="1200" kern="1200" dirty="0">
                <a:solidFill>
                  <a:schemeClr val="tx1"/>
                </a:solidFill>
                <a:effectLst/>
                <a:latin typeface="+mn-lt"/>
                <a:ea typeface="+mn-ea"/>
                <a:cs typeface="+mn-cs"/>
              </a:rPr>
              <a:t>The LU solver calculates the Lower and Upper decompositions of our input matrix, then it performs a forward substitution between the Lower matrix and the input vector, followed by a backward substitution giving the result to the linear system. The time complexity for the LU decomposition is O(N</a:t>
            </a:r>
            <a:r>
              <a:rPr lang="en-GB" sz="1200" kern="1200" baseline="30000" dirty="0">
                <a:solidFill>
                  <a:schemeClr val="tx1"/>
                </a:solidFill>
                <a:effectLst/>
                <a:latin typeface="+mn-lt"/>
                <a:ea typeface="+mn-ea"/>
                <a:cs typeface="+mn-cs"/>
              </a:rPr>
              <a:t>3</a:t>
            </a:r>
            <a:r>
              <a:rPr lang="en-GB" sz="1200" kern="1200" dirty="0">
                <a:solidFill>
                  <a:schemeClr val="tx1"/>
                </a:solidFill>
                <a:effectLst/>
                <a:latin typeface="+mn-lt"/>
                <a:ea typeface="+mn-ea"/>
                <a:cs typeface="+mn-cs"/>
              </a:rPr>
              <a:t>) the forward and back substitutions have a time complexity of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2</a:t>
            </a:r>
            <a:r>
              <a:rPr lang="en-GB" sz="1200" kern="1200" dirty="0">
                <a:solidFill>
                  <a:schemeClr val="tx1"/>
                </a:solidFill>
                <a:effectLst/>
                <a:latin typeface="+mn-lt"/>
                <a:ea typeface="+mn-ea"/>
                <a:cs typeface="+mn-cs"/>
              </a:rPr>
              <a:t>). Thus, the overall time complexity of this solver is </a:t>
            </a:r>
            <a:r>
              <a:rPr lang="en-GB" sz="1200" i="1" kern="1200" dirty="0">
                <a:solidFill>
                  <a:schemeClr val="tx1"/>
                </a:solidFill>
                <a:effectLst/>
                <a:latin typeface="+mn-lt"/>
                <a:ea typeface="+mn-ea"/>
                <a:cs typeface="+mn-cs"/>
              </a:rPr>
              <a:t>O</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N</a:t>
            </a:r>
            <a:r>
              <a:rPr lang="en-GB" sz="1200" kern="1200" baseline="30000" dirty="0">
                <a:solidFill>
                  <a:schemeClr val="tx1"/>
                </a:solidFill>
                <a:effectLst/>
                <a:latin typeface="+mn-lt"/>
                <a:ea typeface="+mn-ea"/>
                <a:cs typeface="+mn-cs"/>
              </a:rPr>
              <a:t>3</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3.4	Conjugate Gradient</a:t>
            </a:r>
          </a:p>
          <a:p>
            <a:r>
              <a:rPr lang="en-GB" sz="1200" kern="1200" dirty="0">
                <a:solidFill>
                  <a:schemeClr val="tx1"/>
                </a:solidFill>
                <a:effectLst/>
                <a:latin typeface="+mn-lt"/>
                <a:ea typeface="+mn-ea"/>
                <a:cs typeface="+mn-cs"/>
              </a:rPr>
              <a:t>The Conjugate Gradient method is here implemented as an iterative solver</a:t>
            </a:r>
            <a:r>
              <a:rPr lang="en-GB" sz="1200" u="none" strike="noStrike" kern="1200" dirty="0">
                <a:solidFill>
                  <a:schemeClr val="tx1"/>
                </a:solidFill>
                <a:effectLst/>
                <a:latin typeface="+mn-lt"/>
                <a:ea typeface="+mn-ea"/>
                <a:cs typeface="+mn-cs"/>
                <a:hlinkClick r:id="rId3"/>
              </a:rPr>
              <a:t>.</a:t>
            </a:r>
            <a:r>
              <a:rPr lang="en-GB" sz="1200" kern="1200" dirty="0">
                <a:solidFill>
                  <a:schemeClr val="tx1"/>
                </a:solidFill>
                <a:effectLst/>
                <a:latin typeface="+mn-lt"/>
                <a:ea typeface="+mn-ea"/>
                <a:cs typeface="+mn-cs"/>
              </a:rPr>
              <a:t> It is capable of computing for all the matrix types implemented in this library. The conjugate gradient takes </a:t>
            </a:r>
            <a:r>
              <a:rPr lang="en-GB" sz="1200" kern="1200" dirty="0" err="1">
                <a:solidFill>
                  <a:schemeClr val="tx1"/>
                </a:solidFill>
                <a:effectLst/>
                <a:latin typeface="+mn-lt"/>
                <a:ea typeface="+mn-ea"/>
                <a:cs typeface="+mn-cs"/>
              </a:rPr>
              <a:t>adjutage</a:t>
            </a:r>
            <a:r>
              <a:rPr lang="en-GB" sz="1200" kern="1200" dirty="0">
                <a:solidFill>
                  <a:schemeClr val="tx1"/>
                </a:solidFill>
                <a:effectLst/>
                <a:latin typeface="+mn-lt"/>
                <a:ea typeface="+mn-ea"/>
                <a:cs typeface="+mn-cs"/>
              </a:rPr>
              <a:t> of the Symmetric Positive Definite Matrices by exploiting its properties.</a:t>
            </a:r>
          </a:p>
          <a:p>
            <a:r>
              <a:rPr lang="en-GB" sz="1200" kern="1200" dirty="0">
                <a:solidFill>
                  <a:schemeClr val="tx1"/>
                </a:solidFill>
                <a:effectLst/>
                <a:latin typeface="+mn-lt"/>
                <a:ea typeface="+mn-ea"/>
                <a:cs typeface="+mn-cs"/>
              </a:rPr>
              <a:t>3.5	SOR</a:t>
            </a:r>
          </a:p>
          <a:p>
            <a:r>
              <a:rPr lang="en-GB" sz="1200" kern="1200" dirty="0">
                <a:solidFill>
                  <a:schemeClr val="tx1"/>
                </a:solidFill>
                <a:effectLst/>
                <a:latin typeface="+mn-lt"/>
                <a:ea typeface="+mn-ea"/>
                <a:cs typeface="+mn-cs"/>
              </a:rPr>
              <a:t>The Successive Over-Relaxation (SOR) method is an iterative solver that make use of an relaxation factor omega given by the user. Omega can take values between 0 and 2 (0 &lt; omega 2). When omega is set to 1 the SOR is equivalent to the Gauss-Seidel (and Jacobi). </a:t>
            </a:r>
          </a:p>
          <a:p>
            <a:r>
              <a:rPr lang="en-GB" sz="1200" kern="1200" dirty="0">
                <a:solidFill>
                  <a:schemeClr val="tx1"/>
                </a:solidFill>
                <a:effectLst/>
                <a:latin typeface="+mn-lt"/>
                <a:ea typeface="+mn-ea"/>
                <a:cs typeface="+mn-cs"/>
              </a:rPr>
              <a:t>3.6	Chebyshev</a:t>
            </a:r>
          </a:p>
          <a:p>
            <a:r>
              <a:rPr lang="en-GB" sz="1200" kern="1200" dirty="0">
                <a:solidFill>
                  <a:schemeClr val="tx1"/>
                </a:solidFill>
                <a:effectLst/>
                <a:latin typeface="+mn-lt"/>
                <a:ea typeface="+mn-ea"/>
                <a:cs typeface="+mn-cs"/>
              </a:rPr>
              <a:t>Lastly, </a:t>
            </a:r>
            <a:r>
              <a:rPr lang="en-GB" sz="1200" kern="1200" dirty="0" err="1">
                <a:solidFill>
                  <a:schemeClr val="tx1"/>
                </a:solidFill>
                <a:effectLst/>
                <a:latin typeface="+mn-lt"/>
                <a:ea typeface="+mn-ea"/>
                <a:cs typeface="+mn-cs"/>
              </a:rPr>
              <a:t>implementented</a:t>
            </a:r>
            <a:r>
              <a:rPr lang="en-GB" sz="1200" kern="1200" dirty="0">
                <a:solidFill>
                  <a:schemeClr val="tx1"/>
                </a:solidFill>
                <a:effectLst/>
                <a:latin typeface="+mn-lt"/>
                <a:ea typeface="+mn-ea"/>
                <a:cs typeface="+mn-cs"/>
              </a:rPr>
              <a:t> is a version of Chebyshev. This iterative solver takes advantage of extra information (namely the upper and lower estimate of eigenvalues) provided by the user to avoid computation of inner products (as they can be quite expensive). Our </a:t>
            </a:r>
            <a:r>
              <a:rPr lang="en-GB" sz="1200" kern="1200" dirty="0" err="1">
                <a:solidFill>
                  <a:schemeClr val="tx1"/>
                </a:solidFill>
                <a:effectLst/>
                <a:latin typeface="+mn-lt"/>
                <a:ea typeface="+mn-ea"/>
                <a:cs typeface="+mn-cs"/>
              </a:rPr>
              <a:t>algoithm’s</a:t>
            </a:r>
            <a:r>
              <a:rPr lang="en-GB" sz="1200" kern="1200" dirty="0">
                <a:solidFill>
                  <a:schemeClr val="tx1"/>
                </a:solidFill>
                <a:effectLst/>
                <a:latin typeface="+mn-lt"/>
                <a:ea typeface="+mn-ea"/>
                <a:cs typeface="+mn-cs"/>
              </a:rPr>
              <a:t> performance depends on the number of iterations, the input information given by the user and the </a:t>
            </a:r>
            <a:r>
              <a:rPr lang="en-GB" sz="1200" kern="1200" dirty="0" err="1">
                <a:solidFill>
                  <a:schemeClr val="tx1"/>
                </a:solidFill>
                <a:effectLst/>
                <a:latin typeface="+mn-lt"/>
                <a:ea typeface="+mn-ea"/>
                <a:cs typeface="+mn-cs"/>
              </a:rPr>
              <a:t>performane</a:t>
            </a:r>
            <a:r>
              <a:rPr lang="en-GB" sz="1200" kern="1200" dirty="0">
                <a:solidFill>
                  <a:schemeClr val="tx1"/>
                </a:solidFill>
                <a:effectLst/>
                <a:latin typeface="+mn-lt"/>
                <a:ea typeface="+mn-ea"/>
                <a:cs typeface="+mn-cs"/>
              </a:rPr>
              <a:t> of </a:t>
            </a:r>
            <a:r>
              <a:rPr lang="en-GB" sz="1200" kern="1200" dirty="0" err="1">
                <a:solidFill>
                  <a:schemeClr val="tx1"/>
                </a:solidFill>
                <a:effectLst/>
                <a:latin typeface="+mn-lt"/>
                <a:ea typeface="+mn-ea"/>
                <a:cs typeface="+mn-cs"/>
              </a:rPr>
              <a:t>matVecMult</a:t>
            </a:r>
            <a:r>
              <a:rPr lang="en-GB" sz="1200" kern="1200" dirty="0">
                <a:solidFill>
                  <a:schemeClr val="tx1"/>
                </a:solidFill>
                <a:effectLst/>
                <a:latin typeface="+mn-lt"/>
                <a:ea typeface="+mn-ea"/>
                <a:cs typeface="+mn-cs"/>
              </a:rPr>
              <a:t>. Assuming that the algorithm converges given the upper limit for iterations, the time complexity of Chebyshev is identical to </a:t>
            </a:r>
            <a:r>
              <a:rPr lang="en-GB" sz="1200" kern="1200" dirty="0" err="1">
                <a:solidFill>
                  <a:schemeClr val="tx1"/>
                </a:solidFill>
                <a:effectLst/>
                <a:latin typeface="+mn-lt"/>
                <a:ea typeface="+mn-ea"/>
                <a:cs typeface="+mn-cs"/>
              </a:rPr>
              <a:t>matVecMult</a:t>
            </a:r>
            <a:r>
              <a:rPr lang="en-GB"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3.7	Multi Linear Solvers</a:t>
            </a:r>
          </a:p>
          <a:p>
            <a:r>
              <a:rPr lang="en-GB" sz="1200" kern="1200" dirty="0">
                <a:solidFill>
                  <a:schemeClr val="tx1"/>
                </a:solidFill>
                <a:effectLst/>
                <a:latin typeface="+mn-lt"/>
                <a:ea typeface="+mn-ea"/>
                <a:cs typeface="+mn-cs"/>
              </a:rPr>
              <a:t>Versions of SOR and CG were implemented to solve multiple vectors in matrix form. Essentially we solve multiple linear systems were the b vectors are stacked as a matrix.</a:t>
            </a:r>
          </a:p>
          <a:p>
            <a:r>
              <a:rPr lang="en-GB"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09E3657D-D007-418A-92B0-A244543A7DB1}" type="slidenum">
              <a:rPr lang="en-US" smtClean="0"/>
              <a:t>9</a:t>
            </a:fld>
            <a:endParaRPr lang="en-US"/>
          </a:p>
        </p:txBody>
      </p:sp>
    </p:spTree>
    <p:extLst>
      <p:ext uri="{BB962C8B-B14F-4D97-AF65-F5344CB8AC3E}">
        <p14:creationId xmlns:p14="http://schemas.microsoft.com/office/powerpoint/2010/main" val="3348542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E679E-62A4-4FDD-AB7F-10CE2FD481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C9B1FDB-CCCA-4264-9EBF-638AE16C8A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1D95EA5-2747-462D-A329-85F739CC7A2B}"/>
              </a:ext>
            </a:extLst>
          </p:cNvPr>
          <p:cNvSpPr>
            <a:spLocks noGrp="1"/>
          </p:cNvSpPr>
          <p:nvPr>
            <p:ph type="dt" sz="half" idx="10"/>
          </p:nvPr>
        </p:nvSpPr>
        <p:spPr/>
        <p:txBody>
          <a:bodyPr/>
          <a:lstStyle/>
          <a:p>
            <a:fld id="{88C45E60-F377-354A-BFEF-BD7B30AE3641}" type="datetime1">
              <a:rPr lang="en-GB" smtClean="0"/>
              <a:t>03/02/2021</a:t>
            </a:fld>
            <a:endParaRPr lang="en-IN"/>
          </a:p>
        </p:txBody>
      </p:sp>
      <p:sp>
        <p:nvSpPr>
          <p:cNvPr id="5" name="Footer Placeholder 4">
            <a:extLst>
              <a:ext uri="{FF2B5EF4-FFF2-40B4-BE49-F238E27FC236}">
                <a16:creationId xmlns:a16="http://schemas.microsoft.com/office/drawing/2014/main" id="{F2E48DA7-227A-4C99-8520-96159646775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327540-9D94-427E-9CD0-9E6A459417D4}"/>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3459149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09862-2CE6-48AF-9957-2DA51CE497F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56AEB33-241C-4186-BC2B-5C7EE2C16D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705AA1-3682-4E15-A34F-90C5A601B4EA}"/>
              </a:ext>
            </a:extLst>
          </p:cNvPr>
          <p:cNvSpPr>
            <a:spLocks noGrp="1"/>
          </p:cNvSpPr>
          <p:nvPr>
            <p:ph type="dt" sz="half" idx="10"/>
          </p:nvPr>
        </p:nvSpPr>
        <p:spPr/>
        <p:txBody>
          <a:bodyPr/>
          <a:lstStyle/>
          <a:p>
            <a:fld id="{6E909929-1B04-3D46-BA6B-1333F7533322}" type="datetime1">
              <a:rPr lang="en-GB" smtClean="0"/>
              <a:t>03/02/2021</a:t>
            </a:fld>
            <a:endParaRPr lang="en-IN"/>
          </a:p>
        </p:txBody>
      </p:sp>
      <p:sp>
        <p:nvSpPr>
          <p:cNvPr id="5" name="Footer Placeholder 4">
            <a:extLst>
              <a:ext uri="{FF2B5EF4-FFF2-40B4-BE49-F238E27FC236}">
                <a16:creationId xmlns:a16="http://schemas.microsoft.com/office/drawing/2014/main" id="{EBD2A12D-A2F0-4B31-B532-B683B229774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AD03EE-1147-45CC-AC55-04A00AD9D39D}"/>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81767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4C8077-F6EB-4A4B-B6CD-048E106496C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FA8A314-6B0C-4225-9627-D73E0810200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CDA9FE5-310F-4776-8B5B-125E88675A78}"/>
              </a:ext>
            </a:extLst>
          </p:cNvPr>
          <p:cNvSpPr>
            <a:spLocks noGrp="1"/>
          </p:cNvSpPr>
          <p:nvPr>
            <p:ph type="dt" sz="half" idx="10"/>
          </p:nvPr>
        </p:nvSpPr>
        <p:spPr/>
        <p:txBody>
          <a:bodyPr/>
          <a:lstStyle/>
          <a:p>
            <a:fld id="{13E8CE15-0212-2546-A673-BE5F52552502}" type="datetime1">
              <a:rPr lang="en-GB" smtClean="0"/>
              <a:t>03/02/2021</a:t>
            </a:fld>
            <a:endParaRPr lang="en-IN"/>
          </a:p>
        </p:txBody>
      </p:sp>
      <p:sp>
        <p:nvSpPr>
          <p:cNvPr id="5" name="Footer Placeholder 4">
            <a:extLst>
              <a:ext uri="{FF2B5EF4-FFF2-40B4-BE49-F238E27FC236}">
                <a16:creationId xmlns:a16="http://schemas.microsoft.com/office/drawing/2014/main" id="{9EFF9E7E-C0BA-4D70-8C3E-0D1983A503C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7EB5C3-08CD-425B-A45E-ACF2CC7A3880}"/>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953065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3FCC7-A9A9-4A56-B84C-AFB256B2A7E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F174CE0-247D-4620-ABAC-7F030AF6A5A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7C4049-F6F1-4C2B-92CD-69FE170818E3}"/>
              </a:ext>
            </a:extLst>
          </p:cNvPr>
          <p:cNvSpPr>
            <a:spLocks noGrp="1"/>
          </p:cNvSpPr>
          <p:nvPr>
            <p:ph type="dt" sz="half" idx="10"/>
          </p:nvPr>
        </p:nvSpPr>
        <p:spPr/>
        <p:txBody>
          <a:bodyPr/>
          <a:lstStyle/>
          <a:p>
            <a:fld id="{32ADE3E7-088C-CD49-9302-8031E0C5B9A6}" type="datetime1">
              <a:rPr lang="en-GB" smtClean="0"/>
              <a:t>03/02/2021</a:t>
            </a:fld>
            <a:endParaRPr lang="en-IN"/>
          </a:p>
        </p:txBody>
      </p:sp>
      <p:sp>
        <p:nvSpPr>
          <p:cNvPr id="5" name="Footer Placeholder 4">
            <a:extLst>
              <a:ext uri="{FF2B5EF4-FFF2-40B4-BE49-F238E27FC236}">
                <a16:creationId xmlns:a16="http://schemas.microsoft.com/office/drawing/2014/main" id="{20020F1B-E516-42EA-9676-4CFF067F8D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DA595D-F2AC-4496-B96D-11A6C2D38FD2}"/>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524032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09F3B-6652-4095-AB0A-ACA9B2868C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F0562E0-B9F7-461A-A4F8-E360ED19FD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450190C-2B31-4619-A23C-DECD11821240}"/>
              </a:ext>
            </a:extLst>
          </p:cNvPr>
          <p:cNvSpPr>
            <a:spLocks noGrp="1"/>
          </p:cNvSpPr>
          <p:nvPr>
            <p:ph type="dt" sz="half" idx="10"/>
          </p:nvPr>
        </p:nvSpPr>
        <p:spPr/>
        <p:txBody>
          <a:bodyPr/>
          <a:lstStyle/>
          <a:p>
            <a:fld id="{7169878B-CF52-8A43-9307-926F330F691A}" type="datetime1">
              <a:rPr lang="en-GB" smtClean="0"/>
              <a:t>03/02/2021</a:t>
            </a:fld>
            <a:endParaRPr lang="en-IN"/>
          </a:p>
        </p:txBody>
      </p:sp>
      <p:sp>
        <p:nvSpPr>
          <p:cNvPr id="5" name="Footer Placeholder 4">
            <a:extLst>
              <a:ext uri="{FF2B5EF4-FFF2-40B4-BE49-F238E27FC236}">
                <a16:creationId xmlns:a16="http://schemas.microsoft.com/office/drawing/2014/main" id="{B17535C6-48B5-40CC-ABB0-0C2D4948A53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616B7E-8A8D-4927-B4CB-BB74758FB3EA}"/>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2070976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EF26F-C37B-41C0-B2B2-63292FE3C8F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38354FC-3879-4EB6-AC11-7669191AAEF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014C912-4741-4E51-85BF-8DBBF4A7A7F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6DACAB7-2D2E-4C0B-941B-E15AF4F35A12}"/>
              </a:ext>
            </a:extLst>
          </p:cNvPr>
          <p:cNvSpPr>
            <a:spLocks noGrp="1"/>
          </p:cNvSpPr>
          <p:nvPr>
            <p:ph type="dt" sz="half" idx="10"/>
          </p:nvPr>
        </p:nvSpPr>
        <p:spPr/>
        <p:txBody>
          <a:bodyPr/>
          <a:lstStyle/>
          <a:p>
            <a:fld id="{2238F037-5AE6-4B4F-B0E1-B91B4916658A}" type="datetime1">
              <a:rPr lang="en-GB" smtClean="0"/>
              <a:t>03/02/2021</a:t>
            </a:fld>
            <a:endParaRPr lang="en-IN"/>
          </a:p>
        </p:txBody>
      </p:sp>
      <p:sp>
        <p:nvSpPr>
          <p:cNvPr id="6" name="Footer Placeholder 5">
            <a:extLst>
              <a:ext uri="{FF2B5EF4-FFF2-40B4-BE49-F238E27FC236}">
                <a16:creationId xmlns:a16="http://schemas.microsoft.com/office/drawing/2014/main" id="{44FF7346-E010-43A4-89FB-1D7CBD156C8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F4D1E1C-0243-4518-B0A3-3BF319325DD7}"/>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4077170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C9C76-CDEA-49CA-87FD-3272516072C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4B12481-515F-40C7-90DA-A02EEE3000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B5C1B47-0340-4813-9C20-04771FF97EB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6C05F5D-A0A2-45CA-AFB5-8850F94CFE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91DEB07-B46D-4E77-8780-26E64B9A5F4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D8F0095-A58D-4643-8F8F-876C47C887A6}"/>
              </a:ext>
            </a:extLst>
          </p:cNvPr>
          <p:cNvSpPr>
            <a:spLocks noGrp="1"/>
          </p:cNvSpPr>
          <p:nvPr>
            <p:ph type="dt" sz="half" idx="10"/>
          </p:nvPr>
        </p:nvSpPr>
        <p:spPr/>
        <p:txBody>
          <a:bodyPr/>
          <a:lstStyle/>
          <a:p>
            <a:fld id="{AD1D7839-AE2A-3249-90D8-7C243903B5AD}" type="datetime1">
              <a:rPr lang="en-GB" smtClean="0"/>
              <a:t>03/02/2021</a:t>
            </a:fld>
            <a:endParaRPr lang="en-IN"/>
          </a:p>
        </p:txBody>
      </p:sp>
      <p:sp>
        <p:nvSpPr>
          <p:cNvPr id="8" name="Footer Placeholder 7">
            <a:extLst>
              <a:ext uri="{FF2B5EF4-FFF2-40B4-BE49-F238E27FC236}">
                <a16:creationId xmlns:a16="http://schemas.microsoft.com/office/drawing/2014/main" id="{D6507A9E-049E-42BA-AFF4-EF660B266E4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DC5F204-8546-4834-B9D3-4C3B712B9332}"/>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612587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2C27-7D9F-4F32-82E4-322300221A0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8CA36C8-F3B5-432B-A619-013FFF850992}"/>
              </a:ext>
            </a:extLst>
          </p:cNvPr>
          <p:cNvSpPr>
            <a:spLocks noGrp="1"/>
          </p:cNvSpPr>
          <p:nvPr>
            <p:ph type="dt" sz="half" idx="10"/>
          </p:nvPr>
        </p:nvSpPr>
        <p:spPr/>
        <p:txBody>
          <a:bodyPr/>
          <a:lstStyle/>
          <a:p>
            <a:fld id="{D7ABE2A8-068B-A94D-83FA-3E5FCCE5C2A8}" type="datetime1">
              <a:rPr lang="en-GB" smtClean="0"/>
              <a:t>03/02/2021</a:t>
            </a:fld>
            <a:endParaRPr lang="en-IN"/>
          </a:p>
        </p:txBody>
      </p:sp>
      <p:sp>
        <p:nvSpPr>
          <p:cNvPr id="4" name="Footer Placeholder 3">
            <a:extLst>
              <a:ext uri="{FF2B5EF4-FFF2-40B4-BE49-F238E27FC236}">
                <a16:creationId xmlns:a16="http://schemas.microsoft.com/office/drawing/2014/main" id="{5749F813-65E0-4D98-9EBE-3610A79127D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0B79466-9959-44C1-93F9-0F4E65A7FE98}"/>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3606822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A8F201-C621-4F3B-8BF8-17392F746AF0}"/>
              </a:ext>
            </a:extLst>
          </p:cNvPr>
          <p:cNvSpPr>
            <a:spLocks noGrp="1"/>
          </p:cNvSpPr>
          <p:nvPr>
            <p:ph type="dt" sz="half" idx="10"/>
          </p:nvPr>
        </p:nvSpPr>
        <p:spPr/>
        <p:txBody>
          <a:bodyPr/>
          <a:lstStyle/>
          <a:p>
            <a:fld id="{B2807CC7-702E-1640-8583-9698D2242CBE}" type="datetime1">
              <a:rPr lang="en-GB" smtClean="0"/>
              <a:t>03/02/2021</a:t>
            </a:fld>
            <a:endParaRPr lang="en-IN"/>
          </a:p>
        </p:txBody>
      </p:sp>
      <p:sp>
        <p:nvSpPr>
          <p:cNvPr id="3" name="Footer Placeholder 2">
            <a:extLst>
              <a:ext uri="{FF2B5EF4-FFF2-40B4-BE49-F238E27FC236}">
                <a16:creationId xmlns:a16="http://schemas.microsoft.com/office/drawing/2014/main" id="{D1F146CF-EF18-49A8-8329-F08B228ED17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3E45C63-9EB1-4C50-9598-02A7F18C66F1}"/>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2054075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D6316-5496-4AFF-B12F-8DA2041FDB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A4F16A2-5821-48F2-AD68-E17024C44E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85873D7-6DAF-4666-8EDA-046F0A384E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23BFF7B-1BDD-42E5-8C3D-0FB406B9AB0C}"/>
              </a:ext>
            </a:extLst>
          </p:cNvPr>
          <p:cNvSpPr>
            <a:spLocks noGrp="1"/>
          </p:cNvSpPr>
          <p:nvPr>
            <p:ph type="dt" sz="half" idx="10"/>
          </p:nvPr>
        </p:nvSpPr>
        <p:spPr/>
        <p:txBody>
          <a:bodyPr/>
          <a:lstStyle/>
          <a:p>
            <a:fld id="{66546A95-1CA0-7E41-807D-F3559EE10FC6}" type="datetime1">
              <a:rPr lang="en-GB" smtClean="0"/>
              <a:t>03/02/2021</a:t>
            </a:fld>
            <a:endParaRPr lang="en-IN"/>
          </a:p>
        </p:txBody>
      </p:sp>
      <p:sp>
        <p:nvSpPr>
          <p:cNvPr id="6" name="Footer Placeholder 5">
            <a:extLst>
              <a:ext uri="{FF2B5EF4-FFF2-40B4-BE49-F238E27FC236}">
                <a16:creationId xmlns:a16="http://schemas.microsoft.com/office/drawing/2014/main" id="{C3756B54-A48C-4B21-AD85-BD6A173893C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482C878-D1FF-44F7-92D5-7B1E53C44BE0}"/>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118710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44DF2-4F12-4A85-BF24-7B8430E3B7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E0788E3-9D53-4AFD-9BED-2C26E78A58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142A25C-3E3B-4226-ADAA-539F7D4586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D6D6255-5FA1-450C-911C-625D3FEE18C7}"/>
              </a:ext>
            </a:extLst>
          </p:cNvPr>
          <p:cNvSpPr>
            <a:spLocks noGrp="1"/>
          </p:cNvSpPr>
          <p:nvPr>
            <p:ph type="dt" sz="half" idx="10"/>
          </p:nvPr>
        </p:nvSpPr>
        <p:spPr/>
        <p:txBody>
          <a:bodyPr/>
          <a:lstStyle/>
          <a:p>
            <a:fld id="{A05662F4-3EA5-3749-87A3-AC7E487DBD1B}" type="datetime1">
              <a:rPr lang="en-GB" smtClean="0"/>
              <a:t>03/02/2021</a:t>
            </a:fld>
            <a:endParaRPr lang="en-IN"/>
          </a:p>
        </p:txBody>
      </p:sp>
      <p:sp>
        <p:nvSpPr>
          <p:cNvPr id="6" name="Footer Placeholder 5">
            <a:extLst>
              <a:ext uri="{FF2B5EF4-FFF2-40B4-BE49-F238E27FC236}">
                <a16:creationId xmlns:a16="http://schemas.microsoft.com/office/drawing/2014/main" id="{4DF67046-6904-41A0-A6EF-82438C5E2F4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5AEC9D9-00F3-47EC-8232-4EEF8295A3AA}"/>
              </a:ext>
            </a:extLst>
          </p:cNvPr>
          <p:cNvSpPr>
            <a:spLocks noGrp="1"/>
          </p:cNvSpPr>
          <p:nvPr>
            <p:ph type="sldNum" sz="quarter" idx="12"/>
          </p:nvPr>
        </p:nvSpPr>
        <p:spPr/>
        <p:txBody>
          <a:bodyPr/>
          <a:lstStyle/>
          <a:p>
            <a:fld id="{EF9E8BF1-BC9E-4F5D-8AD9-25474CA52AE6}" type="slidenum">
              <a:rPr lang="en-IN" smtClean="0"/>
              <a:t>‹#›</a:t>
            </a:fld>
            <a:endParaRPr lang="en-IN"/>
          </a:p>
        </p:txBody>
      </p:sp>
    </p:spTree>
    <p:extLst>
      <p:ext uri="{BB962C8B-B14F-4D97-AF65-F5344CB8AC3E}">
        <p14:creationId xmlns:p14="http://schemas.microsoft.com/office/powerpoint/2010/main" val="1692102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7C8207-6B8B-4BDB-82A9-FFABB39E6D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75FECE6-A8DF-40B5-BCFF-560CA7CF0D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3566252-5B46-4BFB-A8E8-853545B48F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F7B30C-15B5-4F45-BD00-686B2300678F}" type="datetime1">
              <a:rPr lang="en-GB" smtClean="0"/>
              <a:t>03/02/2021</a:t>
            </a:fld>
            <a:endParaRPr lang="en-IN"/>
          </a:p>
        </p:txBody>
      </p:sp>
      <p:sp>
        <p:nvSpPr>
          <p:cNvPr id="5" name="Footer Placeholder 4">
            <a:extLst>
              <a:ext uri="{FF2B5EF4-FFF2-40B4-BE49-F238E27FC236}">
                <a16:creationId xmlns:a16="http://schemas.microsoft.com/office/drawing/2014/main" id="{42B2C530-3C59-45CC-8E75-F862C216A0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5F7731C-3572-497A-9D4C-029FA4EFB7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9E8BF1-BC9E-4F5D-8AD9-25474CA52AE6}" type="slidenum">
              <a:rPr lang="en-IN" smtClean="0"/>
              <a:t>‹#›</a:t>
            </a:fld>
            <a:endParaRPr lang="en-IN"/>
          </a:p>
        </p:txBody>
      </p:sp>
    </p:spTree>
    <p:extLst>
      <p:ext uri="{BB962C8B-B14F-4D97-AF65-F5344CB8AC3E}">
        <p14:creationId xmlns:p14="http://schemas.microsoft.com/office/powerpoint/2010/main" val="285751511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gi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lose up of a solar panel">
            <a:extLst>
              <a:ext uri="{FF2B5EF4-FFF2-40B4-BE49-F238E27FC236}">
                <a16:creationId xmlns:a16="http://schemas.microsoft.com/office/drawing/2014/main" id="{A4870E78-E1BF-4614-8C6B-223265C52EC4}"/>
              </a:ext>
            </a:extLst>
          </p:cNvPr>
          <p:cNvPicPr>
            <a:picLocks noChangeAspect="1"/>
          </p:cNvPicPr>
          <p:nvPr/>
        </p:nvPicPr>
        <p:blipFill rotWithShape="1">
          <a:blip r:embed="rId3">
            <a:alphaModFix amt="4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1ADB135A-28AB-8A4A-A48D-7547094D4BD6}"/>
              </a:ext>
            </a:extLst>
          </p:cNvPr>
          <p:cNvSpPr>
            <a:spLocks noGrp="1"/>
          </p:cNvSpPr>
          <p:nvPr>
            <p:ph type="title"/>
          </p:nvPr>
        </p:nvSpPr>
        <p:spPr>
          <a:xfrm>
            <a:off x="965200" y="2834640"/>
            <a:ext cx="10261600" cy="1695429"/>
          </a:xfrm>
        </p:spPr>
        <p:txBody>
          <a:bodyPr vert="horz" lIns="91440" tIns="45720" rIns="91440" bIns="45720" rtlCol="0" anchor="b">
            <a:normAutofit/>
          </a:bodyPr>
          <a:lstStyle/>
          <a:p>
            <a:r>
              <a:rPr lang="en-US" sz="11500" dirty="0">
                <a:ln w="22225">
                  <a:solidFill>
                    <a:schemeClr val="tx1"/>
                  </a:solidFill>
                  <a:miter lim="800000"/>
                </a:ln>
              </a:rPr>
              <a:t>Matrix</a:t>
            </a:r>
            <a:r>
              <a:rPr lang="en-US" sz="11500" dirty="0">
                <a:ln w="22225">
                  <a:solidFill>
                    <a:schemeClr val="tx1"/>
                  </a:solidFill>
                  <a:miter lim="800000"/>
                </a:ln>
                <a:noFill/>
              </a:rPr>
              <a:t> </a:t>
            </a:r>
            <a:r>
              <a:rPr lang="en-US" sz="11500" dirty="0">
                <a:ln w="22225">
                  <a:solidFill>
                    <a:schemeClr val="tx1"/>
                  </a:solidFill>
                  <a:miter lim="800000"/>
                </a:ln>
              </a:rPr>
              <a:t>Solver</a:t>
            </a:r>
          </a:p>
        </p:txBody>
      </p:sp>
      <p:sp>
        <p:nvSpPr>
          <p:cNvPr id="4" name="Slide Number Placeholder 3">
            <a:extLst>
              <a:ext uri="{FF2B5EF4-FFF2-40B4-BE49-F238E27FC236}">
                <a16:creationId xmlns:a16="http://schemas.microsoft.com/office/drawing/2014/main" id="{06C21069-3F7B-1347-8248-2119181E38E7}"/>
              </a:ext>
            </a:extLst>
          </p:cNvPr>
          <p:cNvSpPr>
            <a:spLocks noGrp="1"/>
          </p:cNvSpPr>
          <p:nvPr>
            <p:ph type="sldNum" sz="quarter" idx="12"/>
          </p:nvPr>
        </p:nvSpPr>
        <p:spPr/>
        <p:txBody>
          <a:bodyPr/>
          <a:lstStyle/>
          <a:p>
            <a:fld id="{EF9E8BF1-BC9E-4F5D-8AD9-25474CA52AE6}" type="slidenum">
              <a:rPr lang="en-IN" smtClean="0"/>
              <a:t>1</a:t>
            </a:fld>
            <a:endParaRPr lang="en-IN"/>
          </a:p>
        </p:txBody>
      </p:sp>
    </p:spTree>
    <p:extLst>
      <p:ext uri="{BB962C8B-B14F-4D97-AF65-F5344CB8AC3E}">
        <p14:creationId xmlns:p14="http://schemas.microsoft.com/office/powerpoint/2010/main" val="77396989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71156-159D-2642-ABC6-8792A6D953DF}"/>
              </a:ext>
            </a:extLst>
          </p:cNvPr>
          <p:cNvSpPr>
            <a:spLocks noGrp="1"/>
          </p:cNvSpPr>
          <p:nvPr>
            <p:ph type="title"/>
          </p:nvPr>
        </p:nvSpPr>
        <p:spPr>
          <a:xfrm>
            <a:off x="838200" y="280458"/>
            <a:ext cx="10515600" cy="769409"/>
          </a:xfrm>
        </p:spPr>
        <p:txBody>
          <a:bodyPr>
            <a:normAutofit/>
          </a:bodyPr>
          <a:lstStyle/>
          <a:p>
            <a:r>
              <a:rPr lang="en-GB" b="1" dirty="0"/>
              <a:t>Creating a matrix</a:t>
            </a:r>
            <a:endParaRPr lang="en-US" dirty="0"/>
          </a:p>
        </p:txBody>
      </p:sp>
      <p:pic>
        <p:nvPicPr>
          <p:cNvPr id="5" name="Content Placeholder 4" descr="Graphical user interface, text, application, email&#10;&#10;Description automatically generated">
            <a:extLst>
              <a:ext uri="{FF2B5EF4-FFF2-40B4-BE49-F238E27FC236}">
                <a16:creationId xmlns:a16="http://schemas.microsoft.com/office/drawing/2014/main" id="{D23C4546-31A6-E34B-A48D-B1779E6B4F9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896339"/>
            <a:ext cx="8145162" cy="2532661"/>
          </a:xfrm>
        </p:spPr>
      </p:pic>
      <p:sp>
        <p:nvSpPr>
          <p:cNvPr id="6" name="Title 1">
            <a:extLst>
              <a:ext uri="{FF2B5EF4-FFF2-40B4-BE49-F238E27FC236}">
                <a16:creationId xmlns:a16="http://schemas.microsoft.com/office/drawing/2014/main" id="{A92C3F51-6121-1346-8118-643E17DAF9EA}"/>
              </a:ext>
            </a:extLst>
          </p:cNvPr>
          <p:cNvSpPr txBox="1">
            <a:spLocks/>
          </p:cNvSpPr>
          <p:nvPr/>
        </p:nvSpPr>
        <p:spPr>
          <a:xfrm>
            <a:off x="838200" y="3429000"/>
            <a:ext cx="4932405" cy="85261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b="1" dirty="0"/>
              <a:t>Call a function</a:t>
            </a:r>
            <a:endParaRPr lang="en-US" dirty="0"/>
          </a:p>
        </p:txBody>
      </p:sp>
      <p:pic>
        <p:nvPicPr>
          <p:cNvPr id="9" name="Picture 8" descr="Graphical user interface, application&#10;&#10;Description automatically generated">
            <a:extLst>
              <a:ext uri="{FF2B5EF4-FFF2-40B4-BE49-F238E27FC236}">
                <a16:creationId xmlns:a16="http://schemas.microsoft.com/office/drawing/2014/main" id="{8748235F-FDB3-304D-A52E-9BB629D87E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4044881"/>
            <a:ext cx="8048196" cy="2502510"/>
          </a:xfrm>
          <a:prstGeom prst="rect">
            <a:avLst/>
          </a:prstGeom>
        </p:spPr>
      </p:pic>
      <p:sp>
        <p:nvSpPr>
          <p:cNvPr id="4" name="Slide Number Placeholder 3">
            <a:extLst>
              <a:ext uri="{FF2B5EF4-FFF2-40B4-BE49-F238E27FC236}">
                <a16:creationId xmlns:a16="http://schemas.microsoft.com/office/drawing/2014/main" id="{4D72890C-20E0-A844-91C8-B5AF88AE477D}"/>
              </a:ext>
            </a:extLst>
          </p:cNvPr>
          <p:cNvSpPr>
            <a:spLocks noGrp="1"/>
          </p:cNvSpPr>
          <p:nvPr>
            <p:ph type="sldNum" sz="quarter" idx="12"/>
          </p:nvPr>
        </p:nvSpPr>
        <p:spPr/>
        <p:txBody>
          <a:bodyPr/>
          <a:lstStyle/>
          <a:p>
            <a:fld id="{EF9E8BF1-BC9E-4F5D-8AD9-25474CA52AE6}" type="slidenum">
              <a:rPr lang="en-IN" smtClean="0"/>
              <a:t>10</a:t>
            </a:fld>
            <a:endParaRPr lang="en-IN"/>
          </a:p>
        </p:txBody>
      </p:sp>
    </p:spTree>
    <p:extLst>
      <p:ext uri="{BB962C8B-B14F-4D97-AF65-F5344CB8AC3E}">
        <p14:creationId xmlns:p14="http://schemas.microsoft.com/office/powerpoint/2010/main" val="33590418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6918796-2918-40D6-BE3A-4600C47FC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856C6-5D29-B449-A4B7-19B4873AABDC}"/>
              </a:ext>
            </a:extLst>
          </p:cNvPr>
          <p:cNvSpPr>
            <a:spLocks noGrp="1"/>
          </p:cNvSpPr>
          <p:nvPr>
            <p:ph type="title"/>
          </p:nvPr>
        </p:nvSpPr>
        <p:spPr>
          <a:xfrm>
            <a:off x="838200" y="672747"/>
            <a:ext cx="10515600" cy="715556"/>
          </a:xfrm>
        </p:spPr>
        <p:txBody>
          <a:bodyPr>
            <a:normAutofit/>
          </a:bodyPr>
          <a:lstStyle/>
          <a:p>
            <a:pPr algn="ctr"/>
            <a:r>
              <a:rPr lang="en-GB" sz="2200" b="1" dirty="0">
                <a:solidFill>
                  <a:schemeClr val="bg1"/>
                </a:solidFill>
              </a:rPr>
              <a:t>Installation</a:t>
            </a:r>
            <a:endParaRPr lang="en-US" sz="2200" dirty="0">
              <a:solidFill>
                <a:schemeClr val="bg1"/>
              </a:solidFill>
            </a:endParaRPr>
          </a:p>
        </p:txBody>
      </p:sp>
      <p:sp>
        <p:nvSpPr>
          <p:cNvPr id="3" name="Content Placeholder 2">
            <a:extLst>
              <a:ext uri="{FF2B5EF4-FFF2-40B4-BE49-F238E27FC236}">
                <a16:creationId xmlns:a16="http://schemas.microsoft.com/office/drawing/2014/main" id="{EE761BE7-99F6-154C-B9F6-5B44CC1EC88D}"/>
              </a:ext>
            </a:extLst>
          </p:cNvPr>
          <p:cNvSpPr>
            <a:spLocks noGrp="1"/>
          </p:cNvSpPr>
          <p:nvPr>
            <p:ph idx="1"/>
          </p:nvPr>
        </p:nvSpPr>
        <p:spPr>
          <a:xfrm>
            <a:off x="1428750" y="1597390"/>
            <a:ext cx="9334500" cy="870305"/>
          </a:xfrm>
        </p:spPr>
        <p:txBody>
          <a:bodyPr>
            <a:normAutofit/>
          </a:bodyPr>
          <a:lstStyle/>
          <a:p>
            <a:pPr marL="0" indent="0" algn="ctr">
              <a:buNone/>
            </a:pPr>
            <a:r>
              <a:rPr lang="en-GB" sz="1600" dirty="0"/>
              <a:t>Clone this repo to your local machine using:</a:t>
            </a:r>
          </a:p>
          <a:p>
            <a:pPr marL="0" indent="0" algn="ctr">
              <a:buNone/>
            </a:pPr>
            <a:endParaRPr lang="en-US" sz="1600" dirty="0"/>
          </a:p>
        </p:txBody>
      </p:sp>
      <p:sp>
        <p:nvSpPr>
          <p:cNvPr id="7" name="Title 1">
            <a:extLst>
              <a:ext uri="{FF2B5EF4-FFF2-40B4-BE49-F238E27FC236}">
                <a16:creationId xmlns:a16="http://schemas.microsoft.com/office/drawing/2014/main" id="{B770C884-4DEC-B248-9946-2226F2DB227B}"/>
              </a:ext>
            </a:extLst>
          </p:cNvPr>
          <p:cNvSpPr txBox="1">
            <a:spLocks/>
          </p:cNvSpPr>
          <p:nvPr/>
        </p:nvSpPr>
        <p:spPr>
          <a:xfrm>
            <a:off x="838200" y="2913594"/>
            <a:ext cx="10515600" cy="7155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2200" b="1">
                <a:solidFill>
                  <a:schemeClr val="bg1"/>
                </a:solidFill>
              </a:rPr>
              <a:t>Installation</a:t>
            </a:r>
            <a:br>
              <a:rPr lang="en-GB" sz="2200" b="1">
                <a:solidFill>
                  <a:schemeClr val="bg1"/>
                </a:solidFill>
              </a:rPr>
            </a:br>
            <a:endParaRPr lang="en-US" sz="2200">
              <a:solidFill>
                <a:schemeClr val="bg1"/>
              </a:solidFill>
            </a:endParaRPr>
          </a:p>
        </p:txBody>
      </p:sp>
      <p:sp>
        <p:nvSpPr>
          <p:cNvPr id="15" name="Content Placeholder 2">
            <a:extLst>
              <a:ext uri="{FF2B5EF4-FFF2-40B4-BE49-F238E27FC236}">
                <a16:creationId xmlns:a16="http://schemas.microsoft.com/office/drawing/2014/main" id="{64434106-B648-F845-9510-A1BD4C2E7351}"/>
              </a:ext>
            </a:extLst>
          </p:cNvPr>
          <p:cNvSpPr txBox="1">
            <a:spLocks/>
          </p:cNvSpPr>
          <p:nvPr/>
        </p:nvSpPr>
        <p:spPr>
          <a:xfrm>
            <a:off x="1157402" y="4508978"/>
            <a:ext cx="9334500" cy="8703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a:t>Test file runs all the available linear solvers for the 4 matrix types.</a:t>
            </a:r>
          </a:p>
          <a:p>
            <a:pPr marL="0" indent="0" algn="ctr">
              <a:buNone/>
            </a:pPr>
            <a:r>
              <a:rPr lang="en-GB" sz="1600" dirty="0"/>
              <a:t>Includes result comparison and time taken.</a:t>
            </a:r>
          </a:p>
          <a:p>
            <a:pPr marL="0" indent="0" algn="ctr">
              <a:buNone/>
            </a:pPr>
            <a:endParaRPr lang="en-US" sz="1600" dirty="0"/>
          </a:p>
        </p:txBody>
      </p:sp>
      <p:sp>
        <p:nvSpPr>
          <p:cNvPr id="16" name="Title 1">
            <a:extLst>
              <a:ext uri="{FF2B5EF4-FFF2-40B4-BE49-F238E27FC236}">
                <a16:creationId xmlns:a16="http://schemas.microsoft.com/office/drawing/2014/main" id="{46CCD970-35B7-9040-9425-12C4E3664832}"/>
              </a:ext>
            </a:extLst>
          </p:cNvPr>
          <p:cNvSpPr txBox="1">
            <a:spLocks/>
          </p:cNvSpPr>
          <p:nvPr/>
        </p:nvSpPr>
        <p:spPr>
          <a:xfrm>
            <a:off x="-23698" y="3312671"/>
            <a:ext cx="12215697" cy="715556"/>
          </a:xfrm>
          <a:prstGeom prst="rect">
            <a:avLst/>
          </a:prstGeom>
        </p:spPr>
        <p:style>
          <a:lnRef idx="2">
            <a:schemeClr val="dk1">
              <a:shade val="50000"/>
            </a:schemeClr>
          </a:lnRef>
          <a:fillRef idx="1">
            <a:schemeClr val="dk1"/>
          </a:fillRef>
          <a:effectRef idx="0">
            <a:schemeClr val="dk1"/>
          </a:effectRef>
          <a:fontRef idx="minor">
            <a:schemeClr val="lt1"/>
          </a:fontRef>
        </p:style>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2200" b="1" dirty="0">
                <a:solidFill>
                  <a:schemeClr val="bg1"/>
                </a:solidFill>
              </a:rPr>
              <a:t>Testing</a:t>
            </a:r>
            <a:endParaRPr lang="en-US" sz="2200" dirty="0">
              <a:solidFill>
                <a:schemeClr val="bg1"/>
              </a:solidFill>
            </a:endParaRPr>
          </a:p>
        </p:txBody>
      </p:sp>
      <p:pic>
        <p:nvPicPr>
          <p:cNvPr id="9" name="Picture 8">
            <a:extLst>
              <a:ext uri="{FF2B5EF4-FFF2-40B4-BE49-F238E27FC236}">
                <a16:creationId xmlns:a16="http://schemas.microsoft.com/office/drawing/2014/main" id="{BF252182-6A80-1141-8D80-2E84FED695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930" y="2201839"/>
            <a:ext cx="9635876" cy="759616"/>
          </a:xfrm>
          <a:prstGeom prst="rect">
            <a:avLst/>
          </a:prstGeom>
        </p:spPr>
      </p:pic>
      <p:pic>
        <p:nvPicPr>
          <p:cNvPr id="12" name="Picture 11">
            <a:extLst>
              <a:ext uri="{FF2B5EF4-FFF2-40B4-BE49-F238E27FC236}">
                <a16:creationId xmlns:a16="http://schemas.microsoft.com/office/drawing/2014/main" id="{22541DBF-BBE0-7D47-933E-9BB1F5F074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350" y="5358663"/>
            <a:ext cx="9510248" cy="749713"/>
          </a:xfrm>
          <a:prstGeom prst="rect">
            <a:avLst/>
          </a:prstGeom>
        </p:spPr>
      </p:pic>
      <p:sp>
        <p:nvSpPr>
          <p:cNvPr id="5" name="Slide Number Placeholder 4">
            <a:extLst>
              <a:ext uri="{FF2B5EF4-FFF2-40B4-BE49-F238E27FC236}">
                <a16:creationId xmlns:a16="http://schemas.microsoft.com/office/drawing/2014/main" id="{A6A167C0-007E-0243-BAF4-74C5C2228DC0}"/>
              </a:ext>
            </a:extLst>
          </p:cNvPr>
          <p:cNvSpPr>
            <a:spLocks noGrp="1"/>
          </p:cNvSpPr>
          <p:nvPr>
            <p:ph type="sldNum" sz="quarter" idx="12"/>
          </p:nvPr>
        </p:nvSpPr>
        <p:spPr/>
        <p:txBody>
          <a:bodyPr/>
          <a:lstStyle/>
          <a:p>
            <a:fld id="{EF9E8BF1-BC9E-4F5D-8AD9-25474CA52AE6}" type="slidenum">
              <a:rPr lang="en-IN" smtClean="0"/>
              <a:t>11</a:t>
            </a:fld>
            <a:endParaRPr lang="en-IN"/>
          </a:p>
        </p:txBody>
      </p:sp>
    </p:spTree>
    <p:extLst>
      <p:ext uri="{BB962C8B-B14F-4D97-AF65-F5344CB8AC3E}">
        <p14:creationId xmlns:p14="http://schemas.microsoft.com/office/powerpoint/2010/main" val="3452407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704C0-D876-C54D-87A1-FC411BC3B9A0}"/>
              </a:ext>
            </a:extLst>
          </p:cNvPr>
          <p:cNvSpPr>
            <a:spLocks noGrp="1"/>
          </p:cNvSpPr>
          <p:nvPr>
            <p:ph type="title"/>
          </p:nvPr>
        </p:nvSpPr>
        <p:spPr>
          <a:xfrm>
            <a:off x="648929" y="629266"/>
            <a:ext cx="3667039" cy="1676603"/>
          </a:xfrm>
        </p:spPr>
        <p:txBody>
          <a:bodyPr>
            <a:normAutofit/>
          </a:bodyPr>
          <a:lstStyle/>
          <a:p>
            <a:r>
              <a:rPr lang="en-US" sz="3600" dirty="0"/>
              <a:t>Example of Test result for Sparse</a:t>
            </a:r>
          </a:p>
        </p:txBody>
      </p:sp>
      <p:sp>
        <p:nvSpPr>
          <p:cNvPr id="3" name="Content Placeholder 2">
            <a:extLst>
              <a:ext uri="{FF2B5EF4-FFF2-40B4-BE49-F238E27FC236}">
                <a16:creationId xmlns:a16="http://schemas.microsoft.com/office/drawing/2014/main" id="{294FCD26-DE6B-964E-AA29-25E13239C876}"/>
              </a:ext>
            </a:extLst>
          </p:cNvPr>
          <p:cNvSpPr>
            <a:spLocks noGrp="1"/>
          </p:cNvSpPr>
          <p:nvPr>
            <p:ph idx="1"/>
          </p:nvPr>
        </p:nvSpPr>
        <p:spPr>
          <a:xfrm>
            <a:off x="648931" y="2438401"/>
            <a:ext cx="3667036" cy="3779520"/>
          </a:xfrm>
        </p:spPr>
        <p:txBody>
          <a:bodyPr>
            <a:normAutofit/>
          </a:bodyPr>
          <a:lstStyle/>
          <a:p>
            <a:pPr marL="0" indent="0">
              <a:buNone/>
            </a:pPr>
            <a:endParaRPr lang="en-GB" sz="1800" dirty="0"/>
          </a:p>
          <a:p>
            <a:pPr marL="0" indent="0">
              <a:buNone/>
            </a:pPr>
            <a:r>
              <a:rPr lang="en-GB" sz="1800" dirty="0"/>
              <a:t>Can set size – Rows x Column  &amp; Tolerance </a:t>
            </a:r>
          </a:p>
          <a:p>
            <a:pPr marL="0" indent="0">
              <a:buNone/>
            </a:pPr>
            <a:r>
              <a:rPr lang="en-GB" sz="1800" dirty="0"/>
              <a:t> </a:t>
            </a:r>
            <a:br>
              <a:rPr lang="en-GB" sz="1800" dirty="0"/>
            </a:br>
            <a:r>
              <a:rPr lang="en-GB" sz="1800" dirty="0"/>
              <a:t>32x32 &amp; 10e-10</a:t>
            </a:r>
          </a:p>
          <a:p>
            <a:endParaRPr lang="en-US" sz="1800" dirty="0"/>
          </a:p>
        </p:txBody>
      </p:sp>
      <p:sp>
        <p:nvSpPr>
          <p:cNvPr id="10" name="Rectangle 9">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text&#10;&#10;Description automatically generated">
            <a:extLst>
              <a:ext uri="{FF2B5EF4-FFF2-40B4-BE49-F238E27FC236}">
                <a16:creationId xmlns:a16="http://schemas.microsoft.com/office/drawing/2014/main" id="{D8A110FA-01A8-1B43-B8EA-ADF46FE962F8}"/>
              </a:ext>
            </a:extLst>
          </p:cNvPr>
          <p:cNvPicPr>
            <a:picLocks noChangeAspect="1"/>
          </p:cNvPicPr>
          <p:nvPr/>
        </p:nvPicPr>
        <p:blipFill rotWithShape="1">
          <a:blip r:embed="rId3">
            <a:extLst>
              <a:ext uri="{28A0092B-C50C-407E-A947-70E740481C1C}">
                <a14:useLocalDpi xmlns:a14="http://schemas.microsoft.com/office/drawing/2010/main" val="0"/>
              </a:ext>
            </a:extLst>
          </a:blip>
          <a:srcRect t="-3883" r="-2" b="-1425"/>
          <a:stretch/>
        </p:blipFill>
        <p:spPr>
          <a:xfrm>
            <a:off x="5161787" y="142875"/>
            <a:ext cx="6459929" cy="6586538"/>
          </a:xfrm>
          <a:prstGeom prst="rect">
            <a:avLst/>
          </a:prstGeom>
          <a:effectLst/>
        </p:spPr>
      </p:pic>
      <p:sp>
        <p:nvSpPr>
          <p:cNvPr id="6" name="Slide Number Placeholder 5">
            <a:extLst>
              <a:ext uri="{FF2B5EF4-FFF2-40B4-BE49-F238E27FC236}">
                <a16:creationId xmlns:a16="http://schemas.microsoft.com/office/drawing/2014/main" id="{E4F10F32-609B-8D40-9330-75965EA30243}"/>
              </a:ext>
            </a:extLst>
          </p:cNvPr>
          <p:cNvSpPr>
            <a:spLocks noGrp="1"/>
          </p:cNvSpPr>
          <p:nvPr>
            <p:ph type="sldNum" sz="quarter" idx="12"/>
          </p:nvPr>
        </p:nvSpPr>
        <p:spPr/>
        <p:txBody>
          <a:bodyPr/>
          <a:lstStyle/>
          <a:p>
            <a:fld id="{EF9E8BF1-BC9E-4F5D-8AD9-25474CA52AE6}" type="slidenum">
              <a:rPr lang="en-IN" smtClean="0"/>
              <a:t>12</a:t>
            </a:fld>
            <a:endParaRPr lang="en-IN"/>
          </a:p>
        </p:txBody>
      </p:sp>
    </p:spTree>
    <p:extLst>
      <p:ext uri="{BB962C8B-B14F-4D97-AF65-F5344CB8AC3E}">
        <p14:creationId xmlns:p14="http://schemas.microsoft.com/office/powerpoint/2010/main" val="2758929047"/>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A8F4D-BC6C-F84E-AC45-B1336D4C74F7}"/>
              </a:ext>
            </a:extLst>
          </p:cNvPr>
          <p:cNvSpPr>
            <a:spLocks noGrp="1"/>
          </p:cNvSpPr>
          <p:nvPr>
            <p:ph type="title"/>
          </p:nvPr>
        </p:nvSpPr>
        <p:spPr>
          <a:xfrm>
            <a:off x="838200" y="218821"/>
            <a:ext cx="10515600" cy="915035"/>
          </a:xfrm>
        </p:spPr>
        <p:txBody>
          <a:bodyPr/>
          <a:lstStyle/>
          <a:p>
            <a:r>
              <a:rPr lang="en-US" dirty="0"/>
              <a:t>Benchmark</a:t>
            </a:r>
          </a:p>
        </p:txBody>
      </p:sp>
      <p:sp>
        <p:nvSpPr>
          <p:cNvPr id="3" name="Content Placeholder 2">
            <a:extLst>
              <a:ext uri="{FF2B5EF4-FFF2-40B4-BE49-F238E27FC236}">
                <a16:creationId xmlns:a16="http://schemas.microsoft.com/office/drawing/2014/main" id="{A4A648F9-4DB2-BF4F-B4BC-5D942BE334D2}"/>
              </a:ext>
            </a:extLst>
          </p:cNvPr>
          <p:cNvSpPr>
            <a:spLocks noGrp="1"/>
          </p:cNvSpPr>
          <p:nvPr>
            <p:ph idx="1"/>
          </p:nvPr>
        </p:nvSpPr>
        <p:spPr>
          <a:xfrm>
            <a:off x="838200" y="1043193"/>
            <a:ext cx="10226040" cy="2084100"/>
          </a:xfrm>
        </p:spPr>
        <p:txBody>
          <a:bodyPr>
            <a:normAutofit fontScale="92500" lnSpcReduction="20000"/>
          </a:bodyPr>
          <a:lstStyle/>
          <a:p>
            <a:pPr marL="0" indent="0">
              <a:buNone/>
            </a:pPr>
            <a:r>
              <a:rPr lang="en-US" dirty="0"/>
              <a:t>Tests have been conducted on University HPC servers</a:t>
            </a:r>
          </a:p>
          <a:p>
            <a:r>
              <a:rPr lang="en-US" dirty="0"/>
              <a:t>10x10</a:t>
            </a:r>
          </a:p>
          <a:p>
            <a:r>
              <a:rPr lang="en-US" dirty="0"/>
              <a:t>100x100</a:t>
            </a:r>
          </a:p>
          <a:p>
            <a:r>
              <a:rPr lang="en-US" dirty="0"/>
              <a:t>1000x1000</a:t>
            </a:r>
          </a:p>
          <a:p>
            <a:r>
              <a:rPr lang="en-US" dirty="0"/>
              <a:t>10000x10000</a:t>
            </a:r>
          </a:p>
          <a:p>
            <a:pPr marL="0" indent="0">
              <a:buNone/>
            </a:pPr>
            <a:endParaRPr lang="en-US" dirty="0"/>
          </a:p>
        </p:txBody>
      </p:sp>
      <p:sp>
        <p:nvSpPr>
          <p:cNvPr id="4" name="Title 1">
            <a:extLst>
              <a:ext uri="{FF2B5EF4-FFF2-40B4-BE49-F238E27FC236}">
                <a16:creationId xmlns:a16="http://schemas.microsoft.com/office/drawing/2014/main" id="{AAC320A9-562D-AB4F-B4F4-6CB3E19DBF48}"/>
              </a:ext>
            </a:extLst>
          </p:cNvPr>
          <p:cNvSpPr txBox="1">
            <a:spLocks/>
          </p:cNvSpPr>
          <p:nvPr/>
        </p:nvSpPr>
        <p:spPr>
          <a:xfrm>
            <a:off x="838200" y="3314334"/>
            <a:ext cx="10515600" cy="9150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Strength &amp; Weakness</a:t>
            </a:r>
          </a:p>
        </p:txBody>
      </p:sp>
      <p:sp>
        <p:nvSpPr>
          <p:cNvPr id="5" name="Content Placeholder 2">
            <a:extLst>
              <a:ext uri="{FF2B5EF4-FFF2-40B4-BE49-F238E27FC236}">
                <a16:creationId xmlns:a16="http://schemas.microsoft.com/office/drawing/2014/main" id="{B7041D05-B75E-214D-93A2-CABB2F21F145}"/>
              </a:ext>
            </a:extLst>
          </p:cNvPr>
          <p:cNvSpPr txBox="1">
            <a:spLocks/>
          </p:cNvSpPr>
          <p:nvPr/>
        </p:nvSpPr>
        <p:spPr>
          <a:xfrm>
            <a:off x="838200" y="4344036"/>
            <a:ext cx="6087894" cy="22951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System Font Regular"/>
              <a:buChar char="+"/>
            </a:pPr>
            <a:r>
              <a:rPr lang="en-GB" dirty="0"/>
              <a:t>Architecture built for easy expansion</a:t>
            </a:r>
          </a:p>
          <a:p>
            <a:pPr>
              <a:buFont typeface="System Font Regular"/>
              <a:buChar char="+"/>
            </a:pPr>
            <a:r>
              <a:rPr lang="en-GB" dirty="0"/>
              <a:t>Well organised code</a:t>
            </a:r>
          </a:p>
          <a:p>
            <a:pPr>
              <a:buFont typeface="System Font Regular"/>
              <a:buChar char="+"/>
            </a:pPr>
            <a:r>
              <a:rPr lang="en-GB" dirty="0"/>
              <a:t>Generic use for all classes</a:t>
            </a:r>
          </a:p>
          <a:p>
            <a:pPr>
              <a:buFont typeface="System Font Regular"/>
              <a:buChar char="+"/>
            </a:pPr>
            <a:r>
              <a:rPr lang="en-GB" dirty="0"/>
              <a:t>Simple name selection</a:t>
            </a:r>
          </a:p>
          <a:p>
            <a:pPr marL="0" indent="0">
              <a:buFont typeface="Arial" panose="020B0604020202020204" pitchFamily="34" charset="0"/>
              <a:buNone/>
            </a:pPr>
            <a:endParaRPr lang="en-US" dirty="0"/>
          </a:p>
        </p:txBody>
      </p:sp>
      <p:sp>
        <p:nvSpPr>
          <p:cNvPr id="6" name="TextBox 5">
            <a:extLst>
              <a:ext uri="{FF2B5EF4-FFF2-40B4-BE49-F238E27FC236}">
                <a16:creationId xmlns:a16="http://schemas.microsoft.com/office/drawing/2014/main" id="{23806DF0-FB52-EB49-8C85-2174CEAD0C7D}"/>
              </a:ext>
            </a:extLst>
          </p:cNvPr>
          <p:cNvSpPr txBox="1"/>
          <p:nvPr/>
        </p:nvSpPr>
        <p:spPr>
          <a:xfrm>
            <a:off x="6614808" y="4344036"/>
            <a:ext cx="5311302" cy="1384995"/>
          </a:xfrm>
          <a:prstGeom prst="rect">
            <a:avLst/>
          </a:prstGeom>
          <a:noFill/>
        </p:spPr>
        <p:txBody>
          <a:bodyPr wrap="square" rtlCol="0">
            <a:spAutoFit/>
          </a:bodyPr>
          <a:lstStyle/>
          <a:p>
            <a:pPr marL="457200" indent="-457200">
              <a:buFont typeface="System Font Regular"/>
              <a:buChar char="-"/>
            </a:pPr>
            <a:r>
              <a:rPr lang="en-GB" sz="2800" dirty="0"/>
              <a:t>Not fully developed</a:t>
            </a:r>
          </a:p>
          <a:p>
            <a:pPr marL="457200" indent="-457200">
              <a:buFont typeface="System Font Regular"/>
              <a:buChar char="-"/>
            </a:pPr>
            <a:r>
              <a:rPr lang="en-GB" sz="2800" dirty="0"/>
              <a:t>Benchmarking has no analysis </a:t>
            </a:r>
          </a:p>
          <a:p>
            <a:pPr marL="457200" indent="-457200">
              <a:buFont typeface="System Font Regular"/>
              <a:buChar char="-"/>
            </a:pPr>
            <a:endParaRPr lang="en-US" sz="2800" dirty="0"/>
          </a:p>
        </p:txBody>
      </p:sp>
      <p:sp>
        <p:nvSpPr>
          <p:cNvPr id="8" name="Slide Number Placeholder 7">
            <a:extLst>
              <a:ext uri="{FF2B5EF4-FFF2-40B4-BE49-F238E27FC236}">
                <a16:creationId xmlns:a16="http://schemas.microsoft.com/office/drawing/2014/main" id="{F87F7C35-98D0-7C45-A35B-262A9B55AAB6}"/>
              </a:ext>
            </a:extLst>
          </p:cNvPr>
          <p:cNvSpPr>
            <a:spLocks noGrp="1"/>
          </p:cNvSpPr>
          <p:nvPr>
            <p:ph type="sldNum" sz="quarter" idx="12"/>
          </p:nvPr>
        </p:nvSpPr>
        <p:spPr/>
        <p:txBody>
          <a:bodyPr/>
          <a:lstStyle/>
          <a:p>
            <a:fld id="{EF9E8BF1-BC9E-4F5D-8AD9-25474CA52AE6}" type="slidenum">
              <a:rPr lang="en-IN" smtClean="0"/>
              <a:t>13</a:t>
            </a:fld>
            <a:endParaRPr lang="en-IN"/>
          </a:p>
        </p:txBody>
      </p:sp>
    </p:spTree>
    <p:extLst>
      <p:ext uri="{BB962C8B-B14F-4D97-AF65-F5344CB8AC3E}">
        <p14:creationId xmlns:p14="http://schemas.microsoft.com/office/powerpoint/2010/main" val="2372470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BCF84-2C4A-6049-8536-31C63263FCB0}"/>
              </a:ext>
            </a:extLst>
          </p:cNvPr>
          <p:cNvSpPr>
            <a:spLocks noGrp="1"/>
          </p:cNvSpPr>
          <p:nvPr>
            <p:ph type="title"/>
          </p:nvPr>
        </p:nvSpPr>
        <p:spPr>
          <a:xfrm>
            <a:off x="-95250" y="365125"/>
            <a:ext cx="12287250" cy="949325"/>
          </a:xfrm>
        </p:spPr>
        <p:style>
          <a:lnRef idx="2">
            <a:schemeClr val="dk1">
              <a:shade val="50000"/>
            </a:schemeClr>
          </a:lnRef>
          <a:fillRef idx="1">
            <a:schemeClr val="dk1"/>
          </a:fillRef>
          <a:effectRef idx="0">
            <a:schemeClr val="dk1"/>
          </a:effectRef>
          <a:fontRef idx="minor">
            <a:schemeClr val="lt1"/>
          </a:fontRef>
        </p:style>
        <p:txBody>
          <a:bodyPr/>
          <a:lstStyle/>
          <a:p>
            <a:pPr algn="ctr"/>
            <a:r>
              <a:rPr lang="en-US" dirty="0">
                <a:solidFill>
                  <a:schemeClr val="bg1"/>
                </a:solidFill>
              </a:rPr>
              <a:t>Team</a:t>
            </a:r>
          </a:p>
        </p:txBody>
      </p:sp>
      <p:sp>
        <p:nvSpPr>
          <p:cNvPr id="3" name="Content Placeholder 2">
            <a:extLst>
              <a:ext uri="{FF2B5EF4-FFF2-40B4-BE49-F238E27FC236}">
                <a16:creationId xmlns:a16="http://schemas.microsoft.com/office/drawing/2014/main" id="{E7A0E3BF-D629-0D48-8748-24137690FC7D}"/>
              </a:ext>
            </a:extLst>
          </p:cNvPr>
          <p:cNvSpPr>
            <a:spLocks noGrp="1"/>
          </p:cNvSpPr>
          <p:nvPr>
            <p:ph idx="1"/>
          </p:nvPr>
        </p:nvSpPr>
        <p:spPr>
          <a:xfrm>
            <a:off x="838200" y="1538288"/>
            <a:ext cx="10515600" cy="1890712"/>
          </a:xfrm>
        </p:spPr>
        <p:txBody>
          <a:bodyPr>
            <a:noAutofit/>
          </a:bodyPr>
          <a:lstStyle/>
          <a:p>
            <a:r>
              <a:rPr lang="en-US" sz="2400" dirty="0"/>
              <a:t>Team of 3 graduate students</a:t>
            </a:r>
          </a:p>
          <a:p>
            <a:r>
              <a:rPr lang="en-US" sz="2400" dirty="0"/>
              <a:t>Took about 10 days to develop</a:t>
            </a:r>
          </a:p>
          <a:p>
            <a:r>
              <a:rPr lang="en-US" sz="2400" dirty="0"/>
              <a:t>A lot of Brainstorming sessions and debugging together </a:t>
            </a:r>
          </a:p>
          <a:p>
            <a:r>
              <a:rPr lang="en-US" sz="2400" dirty="0"/>
              <a:t>Team with the most diverse and efficient functions in the competition</a:t>
            </a:r>
          </a:p>
          <a:p>
            <a:endParaRPr lang="en-US" sz="2400" dirty="0"/>
          </a:p>
        </p:txBody>
      </p:sp>
      <p:sp>
        <p:nvSpPr>
          <p:cNvPr id="4" name="Title 1">
            <a:extLst>
              <a:ext uri="{FF2B5EF4-FFF2-40B4-BE49-F238E27FC236}">
                <a16:creationId xmlns:a16="http://schemas.microsoft.com/office/drawing/2014/main" id="{23EF2DB9-06B4-F849-9CB3-54BA2F0CBCA8}"/>
              </a:ext>
            </a:extLst>
          </p:cNvPr>
          <p:cNvSpPr txBox="1">
            <a:spLocks/>
          </p:cNvSpPr>
          <p:nvPr/>
        </p:nvSpPr>
        <p:spPr>
          <a:xfrm>
            <a:off x="-138112" y="3429000"/>
            <a:ext cx="12372974" cy="949325"/>
          </a:xfrm>
          <a:prstGeom prst="rect">
            <a:avLst/>
          </a:prstGeom>
        </p:spPr>
        <p:style>
          <a:lnRef idx="2">
            <a:schemeClr val="dk1">
              <a:shade val="50000"/>
            </a:schemeClr>
          </a:lnRef>
          <a:fillRef idx="1">
            <a:schemeClr val="dk1"/>
          </a:fillRef>
          <a:effectRef idx="0">
            <a:schemeClr val="dk1"/>
          </a:effectRef>
          <a:fontRef idx="minor">
            <a:schemeClr val="lt1"/>
          </a:fontRef>
        </p:style>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1"/>
                </a:solidFill>
              </a:rPr>
              <a:t>What’s next?</a:t>
            </a:r>
          </a:p>
        </p:txBody>
      </p:sp>
      <p:sp>
        <p:nvSpPr>
          <p:cNvPr id="5" name="Content Placeholder 2">
            <a:extLst>
              <a:ext uri="{FF2B5EF4-FFF2-40B4-BE49-F238E27FC236}">
                <a16:creationId xmlns:a16="http://schemas.microsoft.com/office/drawing/2014/main" id="{527D8B82-CF0A-AE4F-A181-100911E9B523}"/>
              </a:ext>
            </a:extLst>
          </p:cNvPr>
          <p:cNvSpPr txBox="1">
            <a:spLocks/>
          </p:cNvSpPr>
          <p:nvPr/>
        </p:nvSpPr>
        <p:spPr>
          <a:xfrm>
            <a:off x="838200" y="4718052"/>
            <a:ext cx="10515600" cy="1325563"/>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Finish implementing </a:t>
            </a:r>
            <a:r>
              <a:rPr lang="en-GB" dirty="0" err="1"/>
              <a:t>MatMatMult</a:t>
            </a:r>
            <a:r>
              <a:rPr lang="en-GB" dirty="0"/>
              <a:t> for band &amp; symmetric matrix</a:t>
            </a:r>
          </a:p>
          <a:p>
            <a:r>
              <a:rPr lang="en-GB" dirty="0"/>
              <a:t>Explore parallelise with </a:t>
            </a:r>
            <a:r>
              <a:rPr lang="en-GB" dirty="0" err="1"/>
              <a:t>openMP</a:t>
            </a:r>
            <a:endParaRPr lang="en-GB" dirty="0"/>
          </a:p>
          <a:p>
            <a:r>
              <a:rPr lang="en-GB" dirty="0"/>
              <a:t>Develop a function to analyse the input matrix and direct it to the most appropriate class.</a:t>
            </a:r>
          </a:p>
        </p:txBody>
      </p:sp>
      <p:sp>
        <p:nvSpPr>
          <p:cNvPr id="7" name="Slide Number Placeholder 6">
            <a:extLst>
              <a:ext uri="{FF2B5EF4-FFF2-40B4-BE49-F238E27FC236}">
                <a16:creationId xmlns:a16="http://schemas.microsoft.com/office/drawing/2014/main" id="{8361145A-3FFD-6F47-99FB-5108186330A0}"/>
              </a:ext>
            </a:extLst>
          </p:cNvPr>
          <p:cNvSpPr>
            <a:spLocks noGrp="1"/>
          </p:cNvSpPr>
          <p:nvPr>
            <p:ph type="sldNum" sz="quarter" idx="12"/>
          </p:nvPr>
        </p:nvSpPr>
        <p:spPr/>
        <p:txBody>
          <a:bodyPr/>
          <a:lstStyle/>
          <a:p>
            <a:fld id="{EF9E8BF1-BC9E-4F5D-8AD9-25474CA52AE6}" type="slidenum">
              <a:rPr lang="en-IN" smtClean="0"/>
              <a:t>14</a:t>
            </a:fld>
            <a:endParaRPr lang="en-IN"/>
          </a:p>
        </p:txBody>
      </p:sp>
    </p:spTree>
    <p:extLst>
      <p:ext uri="{BB962C8B-B14F-4D97-AF65-F5344CB8AC3E}">
        <p14:creationId xmlns:p14="http://schemas.microsoft.com/office/powerpoint/2010/main" val="3803759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2" name="Freeform: Shape 11">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17" name="Freeform: Shape 16">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AD421587-88CF-244D-A9DE-BF538771AEF0}"/>
              </a:ext>
            </a:extLst>
          </p:cNvPr>
          <p:cNvSpPr>
            <a:spLocks noGrp="1"/>
          </p:cNvSpPr>
          <p:nvPr>
            <p:ph type="title"/>
          </p:nvPr>
        </p:nvSpPr>
        <p:spPr>
          <a:xfrm>
            <a:off x="3215424" y="1890531"/>
            <a:ext cx="5760846" cy="2310312"/>
          </a:xfrm>
        </p:spPr>
        <p:txBody>
          <a:bodyPr vert="horz" lIns="91440" tIns="45720" rIns="91440" bIns="45720" rtlCol="0" anchor="b">
            <a:normAutofit/>
          </a:bodyPr>
          <a:lstStyle/>
          <a:p>
            <a:pPr algn="ctr"/>
            <a:r>
              <a:rPr lang="en-US" kern="1200" dirty="0">
                <a:solidFill>
                  <a:schemeClr val="tx2"/>
                </a:solidFill>
                <a:latin typeface="+mj-lt"/>
                <a:ea typeface="+mj-ea"/>
                <a:cs typeface="+mj-cs"/>
              </a:rPr>
              <a:t>Thank you for listening </a:t>
            </a:r>
            <a:br>
              <a:rPr lang="en-US" sz="5200" kern="1200" dirty="0">
                <a:solidFill>
                  <a:schemeClr val="tx2"/>
                </a:solidFill>
                <a:latin typeface="+mj-lt"/>
                <a:ea typeface="+mj-ea"/>
                <a:cs typeface="+mj-cs"/>
              </a:rPr>
            </a:br>
            <a:br>
              <a:rPr lang="en-US" sz="5200" kern="1200" dirty="0">
                <a:solidFill>
                  <a:schemeClr val="tx2"/>
                </a:solidFill>
                <a:latin typeface="+mj-lt"/>
                <a:ea typeface="+mj-ea"/>
                <a:cs typeface="+mj-cs"/>
              </a:rPr>
            </a:br>
            <a:r>
              <a:rPr lang="en-US" sz="5200" kern="1200" dirty="0">
                <a:solidFill>
                  <a:schemeClr val="tx2"/>
                </a:solidFill>
                <a:latin typeface="+mj-lt"/>
                <a:ea typeface="+mj-ea"/>
                <a:cs typeface="+mj-cs"/>
              </a:rPr>
              <a:t>Questions ?</a:t>
            </a:r>
          </a:p>
        </p:txBody>
      </p:sp>
      <p:sp>
        <p:nvSpPr>
          <p:cNvPr id="4" name="Slide Number Placeholder 3">
            <a:extLst>
              <a:ext uri="{FF2B5EF4-FFF2-40B4-BE49-F238E27FC236}">
                <a16:creationId xmlns:a16="http://schemas.microsoft.com/office/drawing/2014/main" id="{B1944CB5-3578-B441-A319-93551605959C}"/>
              </a:ext>
            </a:extLst>
          </p:cNvPr>
          <p:cNvSpPr>
            <a:spLocks noGrp="1"/>
          </p:cNvSpPr>
          <p:nvPr>
            <p:ph type="sldNum" sz="quarter" idx="12"/>
          </p:nvPr>
        </p:nvSpPr>
        <p:spPr/>
        <p:txBody>
          <a:bodyPr/>
          <a:lstStyle/>
          <a:p>
            <a:fld id="{EF9E8BF1-BC9E-4F5D-8AD9-25474CA52AE6}" type="slidenum">
              <a:rPr lang="en-IN" smtClean="0"/>
              <a:t>15</a:t>
            </a:fld>
            <a:endParaRPr lang="en-IN"/>
          </a:p>
        </p:txBody>
      </p:sp>
    </p:spTree>
    <p:extLst>
      <p:ext uri="{BB962C8B-B14F-4D97-AF65-F5344CB8AC3E}">
        <p14:creationId xmlns:p14="http://schemas.microsoft.com/office/powerpoint/2010/main" val="4215363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74639F7-E3C7-4165-A83E-6386A86BA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6356349"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B3AF0F1-707A-463E-B5EE-33C63A40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979591"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0120FE6-6B06-F84A-907E-566C00F462F2}"/>
              </a:ext>
            </a:extLst>
          </p:cNvPr>
          <p:cNvSpPr>
            <a:spLocks noGrp="1"/>
          </p:cNvSpPr>
          <p:nvPr>
            <p:ph type="title"/>
          </p:nvPr>
        </p:nvSpPr>
        <p:spPr>
          <a:xfrm>
            <a:off x="841248" y="704850"/>
            <a:ext cx="3785616" cy="2978150"/>
          </a:xfrm>
        </p:spPr>
        <p:txBody>
          <a:bodyPr anchor="b">
            <a:normAutofit/>
          </a:bodyPr>
          <a:lstStyle/>
          <a:p>
            <a:r>
              <a:rPr lang="en-US" dirty="0"/>
              <a:t>What is it?</a:t>
            </a:r>
          </a:p>
        </p:txBody>
      </p:sp>
      <p:sp>
        <p:nvSpPr>
          <p:cNvPr id="3" name="Content Placeholder 2">
            <a:extLst>
              <a:ext uri="{FF2B5EF4-FFF2-40B4-BE49-F238E27FC236}">
                <a16:creationId xmlns:a16="http://schemas.microsoft.com/office/drawing/2014/main" id="{E5919FA4-CE25-FD4A-9489-5D044CE25B1C}"/>
              </a:ext>
            </a:extLst>
          </p:cNvPr>
          <p:cNvSpPr>
            <a:spLocks noGrp="1"/>
          </p:cNvSpPr>
          <p:nvPr>
            <p:ph idx="1"/>
          </p:nvPr>
        </p:nvSpPr>
        <p:spPr>
          <a:xfrm>
            <a:off x="6038850" y="704850"/>
            <a:ext cx="5314950" cy="5251450"/>
          </a:xfrm>
        </p:spPr>
        <p:txBody>
          <a:bodyPr anchor="ctr">
            <a:normAutofit/>
          </a:bodyPr>
          <a:lstStyle/>
          <a:p>
            <a:r>
              <a:rPr lang="en-US" sz="2100" dirty="0">
                <a:solidFill>
                  <a:schemeClr val="bg1"/>
                </a:solidFill>
              </a:rPr>
              <a:t>Matrix computations are fundamental for many applications, here it’s used </a:t>
            </a:r>
            <a:r>
              <a:rPr lang="en-GB" sz="2100" dirty="0">
                <a:solidFill>
                  <a:schemeClr val="bg1"/>
                </a:solidFill>
              </a:rPr>
              <a:t>to implement algorithms that solve the linear system Ab = x</a:t>
            </a:r>
          </a:p>
          <a:p>
            <a:pPr marL="0" indent="0">
              <a:buNone/>
            </a:pPr>
            <a:endParaRPr lang="en-GB" sz="2100" dirty="0">
              <a:solidFill>
                <a:schemeClr val="bg1"/>
              </a:solidFill>
            </a:endParaRPr>
          </a:p>
          <a:p>
            <a:r>
              <a:rPr lang="en-GB" sz="2100" dirty="0">
                <a:solidFill>
                  <a:schemeClr val="bg1"/>
                </a:solidFill>
              </a:rPr>
              <a:t>Many geometry processing applications boil down to: solve one or more linear systems systems</a:t>
            </a:r>
          </a:p>
          <a:p>
            <a:endParaRPr lang="en-US" sz="2100" dirty="0">
              <a:solidFill>
                <a:schemeClr val="bg1"/>
              </a:solidFill>
            </a:endParaRPr>
          </a:p>
        </p:txBody>
      </p:sp>
      <p:sp>
        <p:nvSpPr>
          <p:cNvPr id="5" name="Slide Number Placeholder 4">
            <a:extLst>
              <a:ext uri="{FF2B5EF4-FFF2-40B4-BE49-F238E27FC236}">
                <a16:creationId xmlns:a16="http://schemas.microsoft.com/office/drawing/2014/main" id="{0B904091-6FF0-EB41-935F-D5E1ECA1F87B}"/>
              </a:ext>
            </a:extLst>
          </p:cNvPr>
          <p:cNvSpPr>
            <a:spLocks noGrp="1"/>
          </p:cNvSpPr>
          <p:nvPr>
            <p:ph type="sldNum" sz="quarter" idx="12"/>
          </p:nvPr>
        </p:nvSpPr>
        <p:spPr/>
        <p:txBody>
          <a:bodyPr/>
          <a:lstStyle/>
          <a:p>
            <a:fld id="{EF9E8BF1-BC9E-4F5D-8AD9-25474CA52AE6}" type="slidenum">
              <a:rPr lang="en-IN" smtClean="0">
                <a:solidFill>
                  <a:schemeClr val="bg1"/>
                </a:solidFill>
              </a:rPr>
              <a:t>2</a:t>
            </a:fld>
            <a:endParaRPr lang="en-IN">
              <a:solidFill>
                <a:schemeClr val="bg1"/>
              </a:solidFill>
            </a:endParaRPr>
          </a:p>
        </p:txBody>
      </p:sp>
    </p:spTree>
    <p:extLst>
      <p:ext uri="{BB962C8B-B14F-4D97-AF65-F5344CB8AC3E}">
        <p14:creationId xmlns:p14="http://schemas.microsoft.com/office/powerpoint/2010/main" val="330006498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547A967-C21B-2C4B-9E9F-26BE05EF8D95}"/>
              </a:ext>
            </a:extLst>
          </p:cNvPr>
          <p:cNvSpPr>
            <a:spLocks noGrp="1"/>
          </p:cNvSpPr>
          <p:nvPr>
            <p:ph type="title"/>
          </p:nvPr>
        </p:nvSpPr>
        <p:spPr>
          <a:xfrm>
            <a:off x="804671" y="640263"/>
            <a:ext cx="3284331" cy="5254510"/>
          </a:xfrm>
        </p:spPr>
        <p:txBody>
          <a:bodyPr>
            <a:normAutofit/>
          </a:bodyPr>
          <a:lstStyle/>
          <a:p>
            <a:r>
              <a:rPr lang="en-US" dirty="0"/>
              <a:t>Why develop this?</a:t>
            </a:r>
          </a:p>
        </p:txBody>
      </p:sp>
      <p:sp>
        <p:nvSpPr>
          <p:cNvPr id="3" name="Content Placeholder 2">
            <a:extLst>
              <a:ext uri="{FF2B5EF4-FFF2-40B4-BE49-F238E27FC236}">
                <a16:creationId xmlns:a16="http://schemas.microsoft.com/office/drawing/2014/main" id="{4777E8BD-789F-364A-BC20-4287C735D531}"/>
              </a:ext>
            </a:extLst>
          </p:cNvPr>
          <p:cNvSpPr>
            <a:spLocks noGrp="1"/>
          </p:cNvSpPr>
          <p:nvPr>
            <p:ph idx="1"/>
          </p:nvPr>
        </p:nvSpPr>
        <p:spPr>
          <a:xfrm>
            <a:off x="5358384" y="640263"/>
            <a:ext cx="6028944" cy="5254510"/>
          </a:xfrm>
        </p:spPr>
        <p:txBody>
          <a:bodyPr anchor="ctr">
            <a:normAutofit/>
          </a:bodyPr>
          <a:lstStyle/>
          <a:p>
            <a:pPr marL="0" indent="0">
              <a:buNone/>
            </a:pPr>
            <a:r>
              <a:rPr lang="en-GB" sz="2200" dirty="0">
                <a:solidFill>
                  <a:schemeClr val="bg1"/>
                </a:solidFill>
              </a:rPr>
              <a:t>Don’t you just invert A?</a:t>
            </a:r>
          </a:p>
          <a:p>
            <a:pPr marL="0" indent="0">
              <a:buNone/>
            </a:pPr>
            <a:endParaRPr lang="en-GB" sz="2200" dirty="0">
              <a:solidFill>
                <a:schemeClr val="bg1"/>
              </a:solidFill>
            </a:endParaRPr>
          </a:p>
          <a:p>
            <a:pPr marL="0" indent="0">
              <a:buNone/>
            </a:pPr>
            <a:r>
              <a:rPr lang="en-GB" sz="2200" u="sng" dirty="0">
                <a:solidFill>
                  <a:schemeClr val="bg1"/>
                </a:solidFill>
              </a:rPr>
              <a:t>Problem</a:t>
            </a:r>
            <a:r>
              <a:rPr lang="en-GB" sz="2200" dirty="0">
                <a:solidFill>
                  <a:schemeClr val="bg1"/>
                </a:solidFill>
              </a:rPr>
              <a:t>: Matrix not always invertible – Not square</a:t>
            </a:r>
          </a:p>
          <a:p>
            <a:pPr marL="0" indent="0">
              <a:buNone/>
            </a:pPr>
            <a:r>
              <a:rPr lang="en-GB" sz="2200" dirty="0">
                <a:solidFill>
                  <a:schemeClr val="bg1"/>
                </a:solidFill>
              </a:rPr>
              <a:t>Lack of linear dependence  </a:t>
            </a:r>
          </a:p>
          <a:p>
            <a:pPr marL="0" indent="0">
              <a:buNone/>
            </a:pPr>
            <a:r>
              <a:rPr lang="en-GB" sz="2200" dirty="0">
                <a:solidFill>
                  <a:schemeClr val="bg1"/>
                </a:solidFill>
              </a:rPr>
              <a:t>Even if you can invert, very expensive</a:t>
            </a:r>
          </a:p>
          <a:p>
            <a:pPr marL="0" indent="0">
              <a:buNone/>
            </a:pPr>
            <a:endParaRPr lang="en-GB" sz="2200" dirty="0">
              <a:solidFill>
                <a:schemeClr val="bg1"/>
              </a:solidFill>
            </a:endParaRPr>
          </a:p>
          <a:p>
            <a:pPr marL="0" indent="0">
              <a:buNone/>
            </a:pPr>
            <a:r>
              <a:rPr lang="en-GB" sz="2200" dirty="0">
                <a:solidFill>
                  <a:schemeClr val="bg1"/>
                </a:solidFill>
              </a:rPr>
              <a:t>Not everybody has access to big computing power thus any decrease in time and memory complexity complexity is welcome </a:t>
            </a:r>
            <a:endParaRPr lang="en-US" sz="2200" dirty="0">
              <a:solidFill>
                <a:schemeClr val="bg1"/>
              </a:solidFill>
            </a:endParaRPr>
          </a:p>
        </p:txBody>
      </p:sp>
      <p:sp>
        <p:nvSpPr>
          <p:cNvPr id="5" name="Slide Number Placeholder 4">
            <a:extLst>
              <a:ext uri="{FF2B5EF4-FFF2-40B4-BE49-F238E27FC236}">
                <a16:creationId xmlns:a16="http://schemas.microsoft.com/office/drawing/2014/main" id="{3EF0F4F4-11BD-7148-809A-C41FD9827DF1}"/>
              </a:ext>
            </a:extLst>
          </p:cNvPr>
          <p:cNvSpPr>
            <a:spLocks noGrp="1"/>
          </p:cNvSpPr>
          <p:nvPr>
            <p:ph type="sldNum" sz="quarter" idx="12"/>
          </p:nvPr>
        </p:nvSpPr>
        <p:spPr/>
        <p:txBody>
          <a:bodyPr/>
          <a:lstStyle/>
          <a:p>
            <a:fld id="{EF9E8BF1-BC9E-4F5D-8AD9-25474CA52AE6}" type="slidenum">
              <a:rPr lang="en-IN" smtClean="0">
                <a:solidFill>
                  <a:schemeClr val="bg1"/>
                </a:solidFill>
              </a:rPr>
              <a:t>3</a:t>
            </a:fld>
            <a:endParaRPr lang="en-IN">
              <a:solidFill>
                <a:schemeClr val="bg1"/>
              </a:solidFill>
            </a:endParaRPr>
          </a:p>
        </p:txBody>
      </p:sp>
    </p:spTree>
    <p:extLst>
      <p:ext uri="{BB962C8B-B14F-4D97-AF65-F5344CB8AC3E}">
        <p14:creationId xmlns:p14="http://schemas.microsoft.com/office/powerpoint/2010/main" val="369718369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31BF4-7168-7A41-9043-7D68A7315796}"/>
              </a:ext>
            </a:extLst>
          </p:cNvPr>
          <p:cNvSpPr>
            <a:spLocks noGrp="1"/>
          </p:cNvSpPr>
          <p:nvPr>
            <p:ph type="title"/>
          </p:nvPr>
        </p:nvSpPr>
        <p:spPr>
          <a:xfrm>
            <a:off x="838200" y="723578"/>
            <a:ext cx="4595071" cy="1645501"/>
          </a:xfrm>
        </p:spPr>
        <p:txBody>
          <a:bodyPr>
            <a:normAutofit/>
          </a:bodyPr>
          <a:lstStyle/>
          <a:p>
            <a:r>
              <a:rPr lang="en-US" dirty="0"/>
              <a:t>Applications</a:t>
            </a:r>
          </a:p>
        </p:txBody>
      </p:sp>
      <p:sp>
        <p:nvSpPr>
          <p:cNvPr id="3" name="Content Placeholder 2">
            <a:extLst>
              <a:ext uri="{FF2B5EF4-FFF2-40B4-BE49-F238E27FC236}">
                <a16:creationId xmlns:a16="http://schemas.microsoft.com/office/drawing/2014/main" id="{E2AFFDBE-5469-0F46-96EE-07204187090C}"/>
              </a:ext>
            </a:extLst>
          </p:cNvPr>
          <p:cNvSpPr>
            <a:spLocks noGrp="1"/>
          </p:cNvSpPr>
          <p:nvPr>
            <p:ph idx="1"/>
          </p:nvPr>
        </p:nvSpPr>
        <p:spPr>
          <a:xfrm>
            <a:off x="838200" y="2548467"/>
            <a:ext cx="4595071" cy="2258311"/>
          </a:xfrm>
        </p:spPr>
        <p:txBody>
          <a:bodyPr>
            <a:normAutofit/>
          </a:bodyPr>
          <a:lstStyle/>
          <a:p>
            <a:r>
              <a:rPr lang="en-GB" sz="2000" dirty="0"/>
              <a:t>Essential for Mesh Processing</a:t>
            </a:r>
          </a:p>
          <a:p>
            <a:r>
              <a:rPr lang="en-GB" sz="2000" dirty="0"/>
              <a:t>Parameterization </a:t>
            </a:r>
          </a:p>
          <a:p>
            <a:r>
              <a:rPr lang="en-GB" sz="2000" dirty="0"/>
              <a:t>Editing </a:t>
            </a:r>
          </a:p>
          <a:p>
            <a:r>
              <a:rPr lang="en-GB" sz="2000" dirty="0"/>
              <a:t>Reconstruction  </a:t>
            </a:r>
          </a:p>
          <a:p>
            <a:r>
              <a:rPr lang="en-GB" sz="2000" dirty="0"/>
              <a:t>Morphing</a:t>
            </a:r>
            <a:endParaRPr lang="en-US" sz="2000" dirty="0"/>
          </a:p>
        </p:txBody>
      </p:sp>
      <p:sp>
        <p:nvSpPr>
          <p:cNvPr id="16" name="Rectangle 15">
            <a:extLst>
              <a:ext uri="{FF2B5EF4-FFF2-40B4-BE49-F238E27FC236}">
                <a16:creationId xmlns:a16="http://schemas.microsoft.com/office/drawing/2014/main" id="{003713C1-2FB2-413B-BF91-3AE41726F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6100914"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90795B4D-5022-4A7F-A01D-8D880B7CD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AFD19018-DE7C-4796-ADF2-AD2EB0FC0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descr="A picture containing text&#10;&#10;Description automatically generated">
            <a:extLst>
              <a:ext uri="{FF2B5EF4-FFF2-40B4-BE49-F238E27FC236}">
                <a16:creationId xmlns:a16="http://schemas.microsoft.com/office/drawing/2014/main" id="{0F03039B-D611-0144-A4B5-FF0DCF5F39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0908" y="967027"/>
            <a:ext cx="2443903" cy="1527439"/>
          </a:xfrm>
          <a:prstGeom prst="rect">
            <a:avLst/>
          </a:prstGeom>
        </p:spPr>
      </p:pic>
      <p:sp>
        <p:nvSpPr>
          <p:cNvPr id="22" name="Rectangle 21">
            <a:extLst>
              <a:ext uri="{FF2B5EF4-FFF2-40B4-BE49-F238E27FC236}">
                <a16:creationId xmlns:a16="http://schemas.microsoft.com/office/drawing/2014/main" id="{B1A0A2C2-4F85-44AF-8708-8DCA4B550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9624"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descr="A picture containing black, weapon, gun&#10;&#10;Description automatically generated">
            <a:extLst>
              <a:ext uri="{FF2B5EF4-FFF2-40B4-BE49-F238E27FC236}">
                <a16:creationId xmlns:a16="http://schemas.microsoft.com/office/drawing/2014/main" id="{AE22CE36-F3EE-FC46-A2C3-D733E70876FC}"/>
              </a:ext>
            </a:extLst>
          </p:cNvPr>
          <p:cNvPicPr>
            <a:picLocks noChangeAspect="1"/>
          </p:cNvPicPr>
          <p:nvPr/>
        </p:nvPicPr>
        <p:blipFill rotWithShape="1">
          <a:blip r:embed="rId4">
            <a:extLst>
              <a:ext uri="{28A0092B-C50C-407E-A947-70E740481C1C}">
                <a14:useLocalDpi xmlns:a14="http://schemas.microsoft.com/office/drawing/2010/main" val="0"/>
              </a:ext>
            </a:extLst>
          </a:blip>
          <a:srcRect l="18283" r="18551"/>
          <a:stretch/>
        </p:blipFill>
        <p:spPr>
          <a:xfrm>
            <a:off x="9423189" y="616726"/>
            <a:ext cx="2443903" cy="2137598"/>
          </a:xfrm>
          <a:prstGeom prst="rect">
            <a:avLst/>
          </a:prstGeom>
        </p:spPr>
      </p:pic>
      <p:pic>
        <p:nvPicPr>
          <p:cNvPr id="7" name="Picture 6" descr="A picture containing mammal&#10;&#10;Description automatically generated">
            <a:extLst>
              <a:ext uri="{FF2B5EF4-FFF2-40B4-BE49-F238E27FC236}">
                <a16:creationId xmlns:a16="http://schemas.microsoft.com/office/drawing/2014/main" id="{1F1025F7-4E7D-F543-9B3E-771E9CB4CAC7}"/>
              </a:ext>
            </a:extLst>
          </p:cNvPr>
          <p:cNvPicPr>
            <a:picLocks noChangeAspect="1"/>
          </p:cNvPicPr>
          <p:nvPr/>
        </p:nvPicPr>
        <p:blipFill rotWithShape="1">
          <a:blip r:embed="rId5">
            <a:extLst>
              <a:ext uri="{28A0092B-C50C-407E-A947-70E740481C1C}">
                <a14:useLocalDpi xmlns:a14="http://schemas.microsoft.com/office/drawing/2010/main" val="0"/>
              </a:ext>
            </a:extLst>
          </a:blip>
          <a:srcRect t="1923"/>
          <a:stretch/>
        </p:blipFill>
        <p:spPr>
          <a:xfrm>
            <a:off x="6420908" y="4261829"/>
            <a:ext cx="5446184" cy="1629144"/>
          </a:xfrm>
          <a:prstGeom prst="rect">
            <a:avLst/>
          </a:prstGeom>
        </p:spPr>
      </p:pic>
      <p:sp>
        <p:nvSpPr>
          <p:cNvPr id="5" name="Slide Number Placeholder 4">
            <a:extLst>
              <a:ext uri="{FF2B5EF4-FFF2-40B4-BE49-F238E27FC236}">
                <a16:creationId xmlns:a16="http://schemas.microsoft.com/office/drawing/2014/main" id="{F25B70F3-96F5-F945-9E4D-310436BF793C}"/>
              </a:ext>
            </a:extLst>
          </p:cNvPr>
          <p:cNvSpPr>
            <a:spLocks noGrp="1"/>
          </p:cNvSpPr>
          <p:nvPr>
            <p:ph type="sldNum" sz="quarter" idx="12"/>
          </p:nvPr>
        </p:nvSpPr>
        <p:spPr/>
        <p:txBody>
          <a:bodyPr/>
          <a:lstStyle/>
          <a:p>
            <a:fld id="{EF9E8BF1-BC9E-4F5D-8AD9-25474CA52AE6}" type="slidenum">
              <a:rPr lang="en-IN" smtClean="0">
                <a:solidFill>
                  <a:schemeClr val="bg1"/>
                </a:solidFill>
              </a:rPr>
              <a:t>4</a:t>
            </a:fld>
            <a:endParaRPr lang="en-IN">
              <a:solidFill>
                <a:schemeClr val="bg1"/>
              </a:solidFill>
            </a:endParaRPr>
          </a:p>
        </p:txBody>
      </p:sp>
    </p:spTree>
    <p:extLst>
      <p:ext uri="{BB962C8B-B14F-4D97-AF65-F5344CB8AC3E}">
        <p14:creationId xmlns:p14="http://schemas.microsoft.com/office/powerpoint/2010/main" val="242259777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8279043-1E4A-1E4D-9582-2E2A506166D6}"/>
              </a:ext>
            </a:extLst>
          </p:cNvPr>
          <p:cNvSpPr>
            <a:spLocks noGrp="1"/>
          </p:cNvSpPr>
          <p:nvPr>
            <p:ph type="title"/>
          </p:nvPr>
        </p:nvSpPr>
        <p:spPr>
          <a:xfrm>
            <a:off x="5457206" y="802955"/>
            <a:ext cx="5614875" cy="1454051"/>
          </a:xfrm>
        </p:spPr>
        <p:txBody>
          <a:bodyPr>
            <a:normAutofit/>
          </a:bodyPr>
          <a:lstStyle/>
          <a:p>
            <a:r>
              <a:rPr lang="en-GB" b="1" dirty="0">
                <a:solidFill>
                  <a:srgbClr val="000000"/>
                </a:solidFill>
              </a:rPr>
              <a:t>Structure / Prerequisites</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gs>
                <a:gs pos="23000">
                  <a:schemeClr val="accent1"/>
                </a:gs>
                <a:gs pos="83000">
                  <a:schemeClr val="accent5"/>
                </a:gs>
                <a:gs pos="100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File HTML">
            <a:extLst>
              <a:ext uri="{FF2B5EF4-FFF2-40B4-BE49-F238E27FC236}">
                <a16:creationId xmlns:a16="http://schemas.microsoft.com/office/drawing/2014/main" id="{4D8F4135-B70C-4FCB-8F31-3B728A831CB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50254" y="1629089"/>
            <a:ext cx="3620021" cy="3620021"/>
          </a:xfrm>
          <a:prstGeom prst="rect">
            <a:avLst/>
          </a:prstGeom>
        </p:spPr>
      </p:pic>
      <p:sp>
        <p:nvSpPr>
          <p:cNvPr id="3" name="Content Placeholder 2">
            <a:extLst>
              <a:ext uri="{FF2B5EF4-FFF2-40B4-BE49-F238E27FC236}">
                <a16:creationId xmlns:a16="http://schemas.microsoft.com/office/drawing/2014/main" id="{0EFE91C1-81CB-A64B-9772-2B697BB7A6A4}"/>
              </a:ext>
            </a:extLst>
          </p:cNvPr>
          <p:cNvSpPr>
            <a:spLocks noGrp="1"/>
          </p:cNvSpPr>
          <p:nvPr>
            <p:ph idx="1"/>
          </p:nvPr>
        </p:nvSpPr>
        <p:spPr>
          <a:xfrm>
            <a:off x="6094503" y="2257006"/>
            <a:ext cx="4977578" cy="3639289"/>
          </a:xfrm>
        </p:spPr>
        <p:txBody>
          <a:bodyPr anchor="ctr">
            <a:normAutofit/>
          </a:bodyPr>
          <a:lstStyle/>
          <a:p>
            <a:pPr marL="0" indent="0">
              <a:buNone/>
            </a:pPr>
            <a:r>
              <a:rPr lang="en-GB" sz="1700" dirty="0">
                <a:solidFill>
                  <a:srgbClr val="000000"/>
                </a:solidFill>
              </a:rPr>
              <a:t>For the development of this library, only 8 standard C++11 libraries have been used:</a:t>
            </a:r>
          </a:p>
          <a:p>
            <a:r>
              <a:rPr lang="en-GB" sz="1700" dirty="0">
                <a:solidFill>
                  <a:srgbClr val="000000"/>
                </a:solidFill>
              </a:rPr>
              <a:t>#include &lt;iostream&gt;</a:t>
            </a:r>
          </a:p>
          <a:p>
            <a:r>
              <a:rPr lang="en-GB" sz="1700" dirty="0">
                <a:solidFill>
                  <a:srgbClr val="000000"/>
                </a:solidFill>
              </a:rPr>
              <a:t>#include &lt;</a:t>
            </a:r>
            <a:r>
              <a:rPr lang="en-GB" sz="1700" dirty="0" err="1">
                <a:solidFill>
                  <a:srgbClr val="000000"/>
                </a:solidFill>
              </a:rPr>
              <a:t>ctime</a:t>
            </a:r>
            <a:r>
              <a:rPr lang="en-GB" sz="1700" dirty="0">
                <a:solidFill>
                  <a:srgbClr val="000000"/>
                </a:solidFill>
              </a:rPr>
              <a:t>&gt; </a:t>
            </a:r>
          </a:p>
          <a:p>
            <a:r>
              <a:rPr lang="en-GB" sz="1700" dirty="0">
                <a:solidFill>
                  <a:srgbClr val="000000"/>
                </a:solidFill>
              </a:rPr>
              <a:t>#include &lt;memory&gt; </a:t>
            </a:r>
          </a:p>
          <a:p>
            <a:r>
              <a:rPr lang="en-GB" sz="1700" dirty="0">
                <a:solidFill>
                  <a:srgbClr val="000000"/>
                </a:solidFill>
              </a:rPr>
              <a:t>#include &lt;</a:t>
            </a:r>
            <a:r>
              <a:rPr lang="en-GB" sz="1700" dirty="0" err="1">
                <a:solidFill>
                  <a:srgbClr val="000000"/>
                </a:solidFill>
              </a:rPr>
              <a:t>cmath</a:t>
            </a:r>
            <a:r>
              <a:rPr lang="en-GB" sz="1700" dirty="0">
                <a:solidFill>
                  <a:srgbClr val="000000"/>
                </a:solidFill>
              </a:rPr>
              <a:t>&gt; </a:t>
            </a:r>
          </a:p>
          <a:p>
            <a:r>
              <a:rPr lang="en-GB" sz="1700" dirty="0">
                <a:solidFill>
                  <a:srgbClr val="000000"/>
                </a:solidFill>
              </a:rPr>
              <a:t>#include &lt;vector&gt; </a:t>
            </a:r>
          </a:p>
          <a:p>
            <a:r>
              <a:rPr lang="en-GB" sz="1700" dirty="0">
                <a:solidFill>
                  <a:srgbClr val="000000"/>
                </a:solidFill>
              </a:rPr>
              <a:t>#include &lt;</a:t>
            </a:r>
            <a:r>
              <a:rPr lang="en-GB" sz="1700" dirty="0" err="1">
                <a:solidFill>
                  <a:srgbClr val="000000"/>
                </a:solidFill>
              </a:rPr>
              <a:t>iomanip</a:t>
            </a:r>
            <a:r>
              <a:rPr lang="en-GB" sz="1700" dirty="0">
                <a:solidFill>
                  <a:srgbClr val="000000"/>
                </a:solidFill>
              </a:rPr>
              <a:t>&gt; </a:t>
            </a:r>
          </a:p>
          <a:p>
            <a:r>
              <a:rPr lang="en-GB" sz="1700" dirty="0">
                <a:solidFill>
                  <a:srgbClr val="000000"/>
                </a:solidFill>
              </a:rPr>
              <a:t>#include &lt;vector&gt; </a:t>
            </a:r>
          </a:p>
          <a:p>
            <a:r>
              <a:rPr lang="en-GB" sz="1700" dirty="0">
                <a:solidFill>
                  <a:srgbClr val="000000"/>
                </a:solidFill>
              </a:rPr>
              <a:t>#include &lt;algorithm&gt;</a:t>
            </a:r>
            <a:endParaRPr lang="en-US" sz="1700" dirty="0">
              <a:solidFill>
                <a:srgbClr val="000000"/>
              </a:solidFill>
            </a:endParaRPr>
          </a:p>
        </p:txBody>
      </p:sp>
      <p:sp>
        <p:nvSpPr>
          <p:cNvPr id="5" name="Slide Number Placeholder 4">
            <a:extLst>
              <a:ext uri="{FF2B5EF4-FFF2-40B4-BE49-F238E27FC236}">
                <a16:creationId xmlns:a16="http://schemas.microsoft.com/office/drawing/2014/main" id="{31B09AD1-E3EA-734E-BD55-FFBCC24E1388}"/>
              </a:ext>
            </a:extLst>
          </p:cNvPr>
          <p:cNvSpPr>
            <a:spLocks noGrp="1"/>
          </p:cNvSpPr>
          <p:nvPr>
            <p:ph type="sldNum" sz="quarter" idx="12"/>
          </p:nvPr>
        </p:nvSpPr>
        <p:spPr/>
        <p:txBody>
          <a:bodyPr/>
          <a:lstStyle/>
          <a:p>
            <a:fld id="{EF9E8BF1-BC9E-4F5D-8AD9-25474CA52AE6}" type="slidenum">
              <a:rPr lang="en-IN" smtClean="0"/>
              <a:t>5</a:t>
            </a:fld>
            <a:endParaRPr lang="en-IN"/>
          </a:p>
        </p:txBody>
      </p:sp>
    </p:spTree>
    <p:extLst>
      <p:ext uri="{BB962C8B-B14F-4D97-AF65-F5344CB8AC3E}">
        <p14:creationId xmlns:p14="http://schemas.microsoft.com/office/powerpoint/2010/main" val="898021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Table 22">
            <a:extLst>
              <a:ext uri="{FF2B5EF4-FFF2-40B4-BE49-F238E27FC236}">
                <a16:creationId xmlns:a16="http://schemas.microsoft.com/office/drawing/2014/main" id="{036E2FC5-7AA2-424C-8285-26672816B5D0}"/>
              </a:ext>
            </a:extLst>
          </p:cNvPr>
          <p:cNvGraphicFramePr>
            <a:graphicFrameLocks noGrp="1"/>
          </p:cNvGraphicFramePr>
          <p:nvPr>
            <p:extLst>
              <p:ext uri="{D42A27DB-BD31-4B8C-83A1-F6EECF244321}">
                <p14:modId xmlns:p14="http://schemas.microsoft.com/office/powerpoint/2010/main" val="2368089704"/>
              </p:ext>
            </p:extLst>
          </p:nvPr>
        </p:nvGraphicFramePr>
        <p:xfrm>
          <a:off x="568324" y="1181456"/>
          <a:ext cx="11055352" cy="4495088"/>
        </p:xfrm>
        <a:graphic>
          <a:graphicData uri="http://schemas.openxmlformats.org/drawingml/2006/table">
            <a:tbl>
              <a:tblPr firstRow="1" bandRow="1">
                <a:tableStyleId>{073A0DAA-6AF3-43AB-8588-CEC1D06C72B9}</a:tableStyleId>
              </a:tblPr>
              <a:tblGrid>
                <a:gridCol w="2763838">
                  <a:extLst>
                    <a:ext uri="{9D8B030D-6E8A-4147-A177-3AD203B41FA5}">
                      <a16:colId xmlns:a16="http://schemas.microsoft.com/office/drawing/2014/main" val="3391442010"/>
                    </a:ext>
                  </a:extLst>
                </a:gridCol>
                <a:gridCol w="3138815">
                  <a:extLst>
                    <a:ext uri="{9D8B030D-6E8A-4147-A177-3AD203B41FA5}">
                      <a16:colId xmlns:a16="http://schemas.microsoft.com/office/drawing/2014/main" val="210974925"/>
                    </a:ext>
                  </a:extLst>
                </a:gridCol>
                <a:gridCol w="2388861">
                  <a:extLst>
                    <a:ext uri="{9D8B030D-6E8A-4147-A177-3AD203B41FA5}">
                      <a16:colId xmlns:a16="http://schemas.microsoft.com/office/drawing/2014/main" val="2888496008"/>
                    </a:ext>
                  </a:extLst>
                </a:gridCol>
                <a:gridCol w="2763838">
                  <a:extLst>
                    <a:ext uri="{9D8B030D-6E8A-4147-A177-3AD203B41FA5}">
                      <a16:colId xmlns:a16="http://schemas.microsoft.com/office/drawing/2014/main" val="2450920831"/>
                    </a:ext>
                  </a:extLst>
                </a:gridCol>
              </a:tblGrid>
              <a:tr h="471728">
                <a:tc>
                  <a:txBody>
                    <a:bodyPr/>
                    <a:lstStyle/>
                    <a:p>
                      <a:pPr algn="ctr"/>
                      <a:r>
                        <a:rPr lang="en-US" dirty="0"/>
                        <a:t>Dense</a:t>
                      </a:r>
                    </a:p>
                  </a:txBody>
                  <a:tcPr/>
                </a:tc>
                <a:tc>
                  <a:txBody>
                    <a:bodyPr/>
                    <a:lstStyle/>
                    <a:p>
                      <a:pPr algn="ctr"/>
                      <a:r>
                        <a:rPr lang="en-US" dirty="0"/>
                        <a:t>Sparse (CSR)</a:t>
                      </a:r>
                    </a:p>
                  </a:txBody>
                  <a:tcPr/>
                </a:tc>
                <a:tc>
                  <a:txBody>
                    <a:bodyPr/>
                    <a:lstStyle/>
                    <a:p>
                      <a:pPr algn="ctr"/>
                      <a:r>
                        <a:rPr lang="en-US" dirty="0"/>
                        <a:t>Band</a:t>
                      </a:r>
                    </a:p>
                  </a:txBody>
                  <a:tcPr/>
                </a:tc>
                <a:tc>
                  <a:txBody>
                    <a:bodyPr/>
                    <a:lstStyle/>
                    <a:p>
                      <a:pPr algn="ctr"/>
                      <a:r>
                        <a:rPr lang="en-US" dirty="0"/>
                        <a:t>Symmetric</a:t>
                      </a:r>
                    </a:p>
                  </a:txBody>
                  <a:tcPr/>
                </a:tc>
                <a:extLst>
                  <a:ext uri="{0D108BD9-81ED-4DB2-BD59-A6C34878D82A}">
                    <a16:rowId xmlns:a16="http://schemas.microsoft.com/office/drawing/2014/main" val="3217676923"/>
                  </a:ext>
                </a:extLst>
              </a:tr>
              <a:tr h="471728">
                <a:tc>
                  <a:txBody>
                    <a:bodyPr/>
                    <a:lstStyle/>
                    <a:p>
                      <a:pPr algn="ctr"/>
                      <a:r>
                        <a:rPr lang="en-GB" sz="1800" b="0" kern="1200" dirty="0">
                          <a:solidFill>
                            <a:schemeClr val="dk1"/>
                          </a:solidFill>
                          <a:effectLst/>
                        </a:rPr>
                        <a:t>saves strictly all values within an ordinary matrix</a:t>
                      </a:r>
                      <a:endParaRPr lang="en-US" dirty="0"/>
                    </a:p>
                  </a:txBody>
                  <a:tcPr/>
                </a:tc>
                <a:tc>
                  <a:txBody>
                    <a:bodyPr/>
                    <a:lstStyle/>
                    <a:p>
                      <a:pPr algn="ctr"/>
                      <a:r>
                        <a:rPr lang="en-GB" sz="1800" b="0" kern="1200" dirty="0">
                          <a:solidFill>
                            <a:schemeClr val="dk1"/>
                          </a:solidFill>
                          <a:effectLst/>
                        </a:rPr>
                        <a:t>consists of three arrays which save the (1) all non-zero values inside a matrix, (2) the row positioning and (3) the column indices of the non zero values</a:t>
                      </a:r>
                      <a:endParaRPr lang="en-US" dirty="0"/>
                    </a:p>
                  </a:txBody>
                  <a:tcPr/>
                </a:tc>
                <a:tc>
                  <a:txBody>
                    <a:bodyPr/>
                    <a:lstStyle/>
                    <a:p>
                      <a:pPr algn="ctr"/>
                      <a:r>
                        <a:rPr lang="en-GB" sz="1800" b="0" kern="1200" dirty="0">
                          <a:solidFill>
                            <a:schemeClr val="dk1"/>
                          </a:solidFill>
                          <a:effectLst/>
                        </a:rPr>
                        <a:t>saves only the values inside user-specified diagonals</a:t>
                      </a:r>
                      <a:endParaRPr lang="en-US" dirty="0"/>
                    </a:p>
                  </a:txBody>
                  <a:tcPr/>
                </a:tc>
                <a:tc>
                  <a:txBody>
                    <a:bodyPr/>
                    <a:lstStyle/>
                    <a:p>
                      <a:r>
                        <a:rPr lang="en-GB" sz="1800" b="0" kern="1200" dirty="0">
                          <a:solidFill>
                            <a:schemeClr val="dk1"/>
                          </a:solidFill>
                          <a:effectLst/>
                        </a:rPr>
                        <a:t>saves only the upper triangle of of a matrix.</a:t>
                      </a:r>
                    </a:p>
                    <a:p>
                      <a:br>
                        <a:rPr lang="en-GB" dirty="0"/>
                      </a:br>
                      <a:endParaRPr lang="en-US" dirty="0"/>
                    </a:p>
                  </a:txBody>
                  <a:tcPr/>
                </a:tc>
                <a:extLst>
                  <a:ext uri="{0D108BD9-81ED-4DB2-BD59-A6C34878D82A}">
                    <a16:rowId xmlns:a16="http://schemas.microsoft.com/office/drawing/2014/main" val="1818207052"/>
                  </a:ext>
                </a:extLst>
              </a:tr>
              <a:tr h="2123440">
                <a:tc>
                  <a:txBody>
                    <a:bodyPr/>
                    <a:lstStyle/>
                    <a:p>
                      <a:pPr marL="285750" indent="-285750">
                        <a:buFont typeface="Arial" panose="020B0604020202020204" pitchFamily="34" charset="0"/>
                        <a:buChar char="•"/>
                      </a:pPr>
                      <a:r>
                        <a:rPr lang="en-GB" sz="1800" b="0" kern="1200" dirty="0">
                          <a:solidFill>
                            <a:schemeClr val="dk1"/>
                          </a:solidFill>
                          <a:effectLst/>
                        </a:rPr>
                        <a:t>Inverse</a:t>
                      </a:r>
                    </a:p>
                    <a:p>
                      <a:pPr marL="285750" indent="-285750">
                        <a:buFont typeface="Arial" panose="020B0604020202020204" pitchFamily="34" charset="0"/>
                        <a:buChar char="•"/>
                      </a:pPr>
                      <a:r>
                        <a:rPr lang="en-GB" sz="1800" b="0" kern="1200" dirty="0">
                          <a:solidFill>
                            <a:schemeClr val="dk1"/>
                          </a:solidFill>
                          <a:effectLst/>
                        </a:rPr>
                        <a:t>Gauss</a:t>
                      </a:r>
                    </a:p>
                    <a:p>
                      <a:pPr marL="285750" indent="-285750">
                        <a:buFont typeface="Arial" panose="020B0604020202020204" pitchFamily="34" charset="0"/>
                        <a:buChar char="•"/>
                      </a:pPr>
                      <a:r>
                        <a:rPr lang="en-GB" sz="1800" b="0" kern="1200" dirty="0">
                          <a:solidFill>
                            <a:schemeClr val="dk1"/>
                          </a:solidFill>
                          <a:effectLst/>
                        </a:rPr>
                        <a:t>Lower–Upper (LU) decomposition</a:t>
                      </a:r>
                    </a:p>
                    <a:p>
                      <a:pPr marL="285750" indent="-285750">
                        <a:buFont typeface="Arial" panose="020B0604020202020204" pitchFamily="34" charset="0"/>
                        <a:buChar char="•"/>
                      </a:pPr>
                      <a:r>
                        <a:rPr lang="en-GB" sz="1800" b="0" kern="1200" dirty="0">
                          <a:solidFill>
                            <a:schemeClr val="dk1"/>
                          </a:solidFill>
                          <a:effectLst/>
                        </a:rPr>
                        <a:t>Conjugate Gradient(CG)</a:t>
                      </a:r>
                    </a:p>
                    <a:p>
                      <a:pPr marL="285750" indent="-285750">
                        <a:buFont typeface="Arial" panose="020B0604020202020204" pitchFamily="34" charset="0"/>
                        <a:buChar char="•"/>
                      </a:pPr>
                      <a:r>
                        <a:rPr lang="en-GB" sz="1800" b="0" kern="1200" dirty="0">
                          <a:solidFill>
                            <a:schemeClr val="dk1"/>
                          </a:solidFill>
                          <a:effectLst/>
                        </a:rPr>
                        <a:t>Successive over-relaxation (SOR)</a:t>
                      </a:r>
                    </a:p>
                    <a:p>
                      <a:pPr marL="285750" indent="-285750">
                        <a:buFont typeface="Arial" panose="020B0604020202020204" pitchFamily="34" charset="0"/>
                        <a:buChar char="•"/>
                      </a:pPr>
                      <a:r>
                        <a:rPr lang="en-GB" sz="1800" b="0" kern="1200" dirty="0">
                          <a:solidFill>
                            <a:schemeClr val="dk1"/>
                          </a:solidFill>
                          <a:effectLst/>
                        </a:rPr>
                        <a:t>Chebyshev</a:t>
                      </a:r>
                    </a:p>
                    <a:p>
                      <a:endParaRPr lang="en-US" dirty="0"/>
                    </a:p>
                  </a:txBody>
                  <a:tcPr/>
                </a:tc>
                <a:tc>
                  <a:txBody>
                    <a:bodyPr/>
                    <a:lstStyle/>
                    <a:p>
                      <a:pPr marL="285750" indent="-285750">
                        <a:buFont typeface="Arial" panose="020B0604020202020204" pitchFamily="34" charset="0"/>
                        <a:buChar char="•"/>
                      </a:pPr>
                      <a:r>
                        <a:rPr lang="en-GB" sz="1800" b="0" kern="1200" dirty="0">
                          <a:solidFill>
                            <a:schemeClr val="dk1"/>
                          </a:solidFill>
                          <a:effectLst/>
                        </a:rPr>
                        <a:t>Conjugate Gradient(CG)</a:t>
                      </a:r>
                    </a:p>
                    <a:p>
                      <a:pPr marL="285750" indent="-285750">
                        <a:buFont typeface="Arial" panose="020B0604020202020204" pitchFamily="34" charset="0"/>
                        <a:buChar char="•"/>
                      </a:pPr>
                      <a:r>
                        <a:rPr lang="en-GB" sz="1800" b="0" kern="1200" dirty="0">
                          <a:solidFill>
                            <a:schemeClr val="dk1"/>
                          </a:solidFill>
                          <a:effectLst/>
                        </a:rPr>
                        <a:t>Successive over-relaxation (SOR)</a:t>
                      </a:r>
                    </a:p>
                    <a:p>
                      <a:pPr marL="285750" indent="-285750">
                        <a:buFont typeface="Arial" panose="020B0604020202020204" pitchFamily="34" charset="0"/>
                        <a:buChar char="•"/>
                      </a:pPr>
                      <a:r>
                        <a:rPr lang="en-GB" sz="1800" b="0" kern="1200" dirty="0">
                          <a:solidFill>
                            <a:schemeClr val="dk1"/>
                          </a:solidFill>
                          <a:effectLst/>
                        </a:rPr>
                        <a:t>Chebyshev</a:t>
                      </a:r>
                    </a:p>
                    <a:p>
                      <a:endParaRPr lang="en-US" dirty="0"/>
                    </a:p>
                  </a:txBody>
                  <a:tcPr/>
                </a:tc>
                <a:tc>
                  <a:txBody>
                    <a:bodyPr/>
                    <a:lstStyle/>
                    <a:p>
                      <a:pPr marL="285750" indent="-285750">
                        <a:buFont typeface="Arial" panose="020B0604020202020204" pitchFamily="34" charset="0"/>
                        <a:buChar char="•"/>
                      </a:pPr>
                      <a:r>
                        <a:rPr lang="en-GB" sz="1800" b="0" kern="1200" dirty="0">
                          <a:solidFill>
                            <a:schemeClr val="dk1"/>
                          </a:solidFill>
                          <a:effectLst/>
                        </a:rPr>
                        <a:t>Conjugate Gradient(CG)</a:t>
                      </a:r>
                    </a:p>
                    <a:p>
                      <a:pPr marL="285750" indent="-285750">
                        <a:buFont typeface="Arial" panose="020B0604020202020204" pitchFamily="34" charset="0"/>
                        <a:buChar char="•"/>
                      </a:pPr>
                      <a:r>
                        <a:rPr lang="en-GB" sz="1800" b="0" kern="1200" dirty="0">
                          <a:solidFill>
                            <a:schemeClr val="dk1"/>
                          </a:solidFill>
                          <a:effectLst/>
                        </a:rPr>
                        <a:t>Successive over-relaxation (SOR)</a:t>
                      </a:r>
                    </a:p>
                    <a:p>
                      <a:pPr marL="285750" indent="-285750">
                        <a:buFont typeface="Arial" panose="020B0604020202020204" pitchFamily="34" charset="0"/>
                        <a:buChar char="•"/>
                      </a:pPr>
                      <a:r>
                        <a:rPr lang="en-GB" sz="1800" b="0" kern="1200" dirty="0">
                          <a:solidFill>
                            <a:schemeClr val="dk1"/>
                          </a:solidFill>
                          <a:effectLst/>
                        </a:rPr>
                        <a:t>Chebyshev</a:t>
                      </a:r>
                    </a:p>
                    <a:p>
                      <a:endParaRPr lang="en-US" dirty="0"/>
                    </a:p>
                  </a:txBody>
                  <a:tcPr/>
                </a:tc>
                <a:tc>
                  <a:txBody>
                    <a:bodyPr/>
                    <a:lstStyle/>
                    <a:p>
                      <a:pPr marL="285750" indent="-285750">
                        <a:buFont typeface="Arial" panose="020B0604020202020204" pitchFamily="34" charset="0"/>
                        <a:buChar char="•"/>
                      </a:pPr>
                      <a:r>
                        <a:rPr lang="en-GB" sz="1800" b="0" kern="1200" dirty="0">
                          <a:solidFill>
                            <a:schemeClr val="dk1"/>
                          </a:solidFill>
                          <a:effectLst/>
                        </a:rPr>
                        <a:t>Conjugate Gradient(CG)</a:t>
                      </a:r>
                    </a:p>
                    <a:p>
                      <a:pPr marL="285750" indent="-285750">
                        <a:buFont typeface="Arial" panose="020B0604020202020204" pitchFamily="34" charset="0"/>
                        <a:buChar char="•"/>
                      </a:pPr>
                      <a:r>
                        <a:rPr lang="en-GB" sz="1800" b="0" kern="1200" dirty="0">
                          <a:solidFill>
                            <a:schemeClr val="dk1"/>
                          </a:solidFill>
                          <a:effectLst/>
                        </a:rPr>
                        <a:t>Successive over-relaxation (SOR)</a:t>
                      </a:r>
                    </a:p>
                    <a:p>
                      <a:pPr marL="285750" indent="-285750">
                        <a:buFont typeface="Arial" panose="020B0604020202020204" pitchFamily="34" charset="0"/>
                        <a:buChar char="•"/>
                      </a:pPr>
                      <a:r>
                        <a:rPr lang="en-GB" sz="1800" b="0" kern="1200" dirty="0">
                          <a:solidFill>
                            <a:schemeClr val="dk1"/>
                          </a:solidFill>
                          <a:effectLst/>
                        </a:rPr>
                        <a:t>Chebyshev</a:t>
                      </a:r>
                    </a:p>
                    <a:p>
                      <a:endParaRPr lang="en-US" dirty="0"/>
                    </a:p>
                  </a:txBody>
                  <a:tcPr/>
                </a:tc>
                <a:extLst>
                  <a:ext uri="{0D108BD9-81ED-4DB2-BD59-A6C34878D82A}">
                    <a16:rowId xmlns:a16="http://schemas.microsoft.com/office/drawing/2014/main" val="900630442"/>
                  </a:ext>
                </a:extLst>
              </a:tr>
            </a:tbl>
          </a:graphicData>
        </a:graphic>
      </p:graphicFrame>
      <p:sp>
        <p:nvSpPr>
          <p:cNvPr id="26" name="Title 25">
            <a:extLst>
              <a:ext uri="{FF2B5EF4-FFF2-40B4-BE49-F238E27FC236}">
                <a16:creationId xmlns:a16="http://schemas.microsoft.com/office/drawing/2014/main" id="{E9041F19-1A0E-B94A-8F42-0CCB71B04C02}"/>
              </a:ext>
            </a:extLst>
          </p:cNvPr>
          <p:cNvSpPr>
            <a:spLocks noGrp="1"/>
          </p:cNvSpPr>
          <p:nvPr>
            <p:ph type="title"/>
          </p:nvPr>
        </p:nvSpPr>
        <p:spPr>
          <a:xfrm>
            <a:off x="2847975" y="136525"/>
            <a:ext cx="6496050" cy="949325"/>
          </a:xfrm>
        </p:spPr>
        <p:txBody>
          <a:bodyPr/>
          <a:lstStyle/>
          <a:p>
            <a:pPr algn="ctr"/>
            <a:r>
              <a:rPr lang="en-US" dirty="0"/>
              <a:t>Matrix Types</a:t>
            </a:r>
          </a:p>
        </p:txBody>
      </p:sp>
      <p:sp>
        <p:nvSpPr>
          <p:cNvPr id="2" name="TextBox 1">
            <a:extLst>
              <a:ext uri="{FF2B5EF4-FFF2-40B4-BE49-F238E27FC236}">
                <a16:creationId xmlns:a16="http://schemas.microsoft.com/office/drawing/2014/main" id="{59152D97-2B31-DC45-911B-89B9B4540252}"/>
              </a:ext>
            </a:extLst>
          </p:cNvPr>
          <p:cNvSpPr txBox="1"/>
          <p:nvPr/>
        </p:nvSpPr>
        <p:spPr>
          <a:xfrm>
            <a:off x="6327228" y="5798145"/>
            <a:ext cx="5475890" cy="923330"/>
          </a:xfrm>
          <a:prstGeom prst="rect">
            <a:avLst/>
          </a:prstGeom>
          <a:noFill/>
        </p:spPr>
        <p:txBody>
          <a:bodyPr wrap="square" rtlCol="0">
            <a:spAutoFit/>
          </a:bodyPr>
          <a:lstStyle/>
          <a:p>
            <a:r>
              <a:rPr lang="en-US" dirty="0"/>
              <a:t>*</a:t>
            </a:r>
            <a:r>
              <a:rPr lang="en-GB" dirty="0"/>
              <a:t>All matrix types save their values in ROW MAJOR order</a:t>
            </a:r>
          </a:p>
          <a:p>
            <a:br>
              <a:rPr lang="en-GB" dirty="0"/>
            </a:br>
            <a:endParaRPr lang="en-US" dirty="0"/>
          </a:p>
        </p:txBody>
      </p:sp>
      <p:sp>
        <p:nvSpPr>
          <p:cNvPr id="4" name="Slide Number Placeholder 3">
            <a:extLst>
              <a:ext uri="{FF2B5EF4-FFF2-40B4-BE49-F238E27FC236}">
                <a16:creationId xmlns:a16="http://schemas.microsoft.com/office/drawing/2014/main" id="{8DD0DDA3-E3A0-B347-959D-D977394EF5FA}"/>
              </a:ext>
            </a:extLst>
          </p:cNvPr>
          <p:cNvSpPr>
            <a:spLocks noGrp="1"/>
          </p:cNvSpPr>
          <p:nvPr>
            <p:ph type="sldNum" sz="quarter" idx="12"/>
          </p:nvPr>
        </p:nvSpPr>
        <p:spPr/>
        <p:txBody>
          <a:bodyPr/>
          <a:lstStyle/>
          <a:p>
            <a:fld id="{EF9E8BF1-BC9E-4F5D-8AD9-25474CA52AE6}" type="slidenum">
              <a:rPr lang="en-IN" smtClean="0"/>
              <a:t>6</a:t>
            </a:fld>
            <a:endParaRPr lang="en-IN"/>
          </a:p>
        </p:txBody>
      </p:sp>
    </p:spTree>
    <p:extLst>
      <p:ext uri="{BB962C8B-B14F-4D97-AF65-F5344CB8AC3E}">
        <p14:creationId xmlns:p14="http://schemas.microsoft.com/office/powerpoint/2010/main" val="3796602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99196-F808-6446-A39A-0AB6EA12C7F9}"/>
              </a:ext>
            </a:extLst>
          </p:cNvPr>
          <p:cNvSpPr>
            <a:spLocks noGrp="1"/>
          </p:cNvSpPr>
          <p:nvPr>
            <p:ph type="title"/>
          </p:nvPr>
        </p:nvSpPr>
        <p:spPr/>
        <p:txBody>
          <a:bodyPr/>
          <a:lstStyle/>
          <a:p>
            <a:r>
              <a:rPr lang="en-US" b="1" dirty="0"/>
              <a:t>Dense</a:t>
            </a:r>
            <a:r>
              <a:rPr lang="en-US" dirty="0"/>
              <a:t> - </a:t>
            </a:r>
            <a:r>
              <a:rPr lang="en-GB" dirty="0"/>
              <a:t>Matrix base class </a:t>
            </a:r>
            <a:endParaRPr lang="en-US" dirty="0"/>
          </a:p>
        </p:txBody>
      </p:sp>
      <p:sp>
        <p:nvSpPr>
          <p:cNvPr id="3" name="Content Placeholder 2">
            <a:extLst>
              <a:ext uri="{FF2B5EF4-FFF2-40B4-BE49-F238E27FC236}">
                <a16:creationId xmlns:a16="http://schemas.microsoft.com/office/drawing/2014/main" id="{23CB4020-0F13-D546-9B5E-25B211EC36EF}"/>
              </a:ext>
            </a:extLst>
          </p:cNvPr>
          <p:cNvSpPr>
            <a:spLocks noGrp="1"/>
          </p:cNvSpPr>
          <p:nvPr>
            <p:ph idx="1"/>
          </p:nvPr>
        </p:nvSpPr>
        <p:spPr>
          <a:xfrm>
            <a:off x="700177" y="1810470"/>
            <a:ext cx="3336985" cy="4351338"/>
          </a:xfrm>
        </p:spPr>
        <p:txBody>
          <a:bodyPr>
            <a:normAutofit/>
          </a:bodyPr>
          <a:lstStyle/>
          <a:p>
            <a:pPr marL="0" indent="0">
              <a:buNone/>
            </a:pPr>
            <a:r>
              <a:rPr lang="en-US" sz="1800" b="1" u="sng" dirty="0"/>
              <a:t>Helper functions</a:t>
            </a:r>
            <a:r>
              <a:rPr lang="en-US" sz="1800" dirty="0"/>
              <a:t>:</a:t>
            </a:r>
          </a:p>
          <a:p>
            <a:r>
              <a:rPr lang="en-US" sz="1800" dirty="0" err="1"/>
              <a:t>fillRandom</a:t>
            </a:r>
            <a:endParaRPr lang="en-US" sz="1800" dirty="0"/>
          </a:p>
          <a:p>
            <a:r>
              <a:rPr lang="en-US" sz="1800" dirty="0" err="1"/>
              <a:t>fillZeros</a:t>
            </a:r>
            <a:endParaRPr lang="en-US" sz="1800" dirty="0"/>
          </a:p>
          <a:p>
            <a:r>
              <a:rPr lang="en-US" sz="1800" dirty="0" err="1"/>
              <a:t>fillOnes</a:t>
            </a:r>
            <a:endParaRPr lang="en-US" sz="1800" dirty="0"/>
          </a:p>
          <a:p>
            <a:r>
              <a:rPr lang="en-US" sz="1800" dirty="0" err="1"/>
              <a:t>makeIdentity</a:t>
            </a:r>
            <a:endParaRPr lang="en-US" sz="1800" dirty="0"/>
          </a:p>
          <a:p>
            <a:r>
              <a:rPr lang="en-GB" sz="1800" b="1" dirty="0" err="1"/>
              <a:t>generateSPD</a:t>
            </a:r>
            <a:r>
              <a:rPr lang="en-GB" sz="1800" dirty="0"/>
              <a:t> </a:t>
            </a:r>
            <a:r>
              <a:rPr lang="en-GB" sz="1800" b="1" dirty="0"/>
              <a:t>- </a:t>
            </a:r>
            <a:r>
              <a:rPr lang="en-GB" sz="1800" b="1" i="1" dirty="0"/>
              <a:t>O</a:t>
            </a:r>
            <a:r>
              <a:rPr lang="en-GB" sz="1800" b="1" dirty="0"/>
              <a:t>(</a:t>
            </a:r>
            <a:r>
              <a:rPr lang="en-GB" sz="1800" b="1" i="1" dirty="0"/>
              <a:t>N</a:t>
            </a:r>
            <a:r>
              <a:rPr lang="en-GB" sz="1800" b="1" baseline="30000" dirty="0"/>
              <a:t>2</a:t>
            </a:r>
            <a:r>
              <a:rPr lang="en-GB" sz="1800" b="1" dirty="0"/>
              <a:t>)</a:t>
            </a:r>
          </a:p>
          <a:p>
            <a:r>
              <a:rPr lang="en-GB" sz="1800" dirty="0" err="1"/>
              <a:t>printValues</a:t>
            </a:r>
            <a:r>
              <a:rPr lang="en-GB" sz="1800" dirty="0"/>
              <a:t>/Matrix</a:t>
            </a:r>
          </a:p>
          <a:p>
            <a:r>
              <a:rPr lang="en-GB" sz="1800" dirty="0" err="1"/>
              <a:t>countNonZeros</a:t>
            </a:r>
            <a:endParaRPr lang="en-GB" sz="1800" dirty="0"/>
          </a:p>
          <a:p>
            <a:endParaRPr lang="en-GB" dirty="0"/>
          </a:p>
          <a:p>
            <a:pPr marL="0" indent="0">
              <a:buNone/>
            </a:pPr>
            <a:endParaRPr lang="en-GB" dirty="0"/>
          </a:p>
          <a:p>
            <a:pPr marL="0" indent="0">
              <a:buNone/>
            </a:pPr>
            <a:endParaRPr lang="en-US" dirty="0"/>
          </a:p>
        </p:txBody>
      </p:sp>
      <p:sp>
        <p:nvSpPr>
          <p:cNvPr id="4" name="TextBox 3">
            <a:extLst>
              <a:ext uri="{FF2B5EF4-FFF2-40B4-BE49-F238E27FC236}">
                <a16:creationId xmlns:a16="http://schemas.microsoft.com/office/drawing/2014/main" id="{7CDDCC20-506F-984A-9E41-6F9639FB077B}"/>
              </a:ext>
            </a:extLst>
          </p:cNvPr>
          <p:cNvSpPr txBox="1"/>
          <p:nvPr/>
        </p:nvSpPr>
        <p:spPr>
          <a:xfrm>
            <a:off x="8775939" y="1690688"/>
            <a:ext cx="3059502" cy="4108817"/>
          </a:xfrm>
          <a:prstGeom prst="rect">
            <a:avLst/>
          </a:prstGeom>
          <a:noFill/>
        </p:spPr>
        <p:txBody>
          <a:bodyPr wrap="square" rtlCol="0">
            <a:spAutoFit/>
          </a:bodyPr>
          <a:lstStyle/>
          <a:p>
            <a:pPr>
              <a:lnSpc>
                <a:spcPct val="150000"/>
              </a:lnSpc>
            </a:pPr>
            <a:r>
              <a:rPr lang="en-US" b="1" u="sng" dirty="0"/>
              <a:t>Linear Solvers</a:t>
            </a:r>
            <a:r>
              <a:rPr lang="en-US" b="1" dirty="0"/>
              <a:t>:</a:t>
            </a:r>
            <a:endParaRPr lang="en-US" dirty="0"/>
          </a:p>
          <a:p>
            <a:pPr marL="285750" indent="-285750">
              <a:lnSpc>
                <a:spcPct val="150000"/>
              </a:lnSpc>
              <a:buFont typeface="Arial" panose="020B0604020202020204" pitchFamily="34" charset="0"/>
              <a:buChar char="•"/>
            </a:pPr>
            <a:r>
              <a:rPr lang="en-GB" dirty="0" err="1"/>
              <a:t>linear_solver_inv</a:t>
            </a:r>
            <a:endParaRPr lang="en-GB" dirty="0"/>
          </a:p>
          <a:p>
            <a:pPr marL="285750" indent="-285750">
              <a:lnSpc>
                <a:spcPct val="150000"/>
              </a:lnSpc>
              <a:buFont typeface="Arial" panose="020B0604020202020204" pitchFamily="34" charset="0"/>
              <a:buChar char="•"/>
            </a:pPr>
            <a:r>
              <a:rPr lang="en-GB" dirty="0" err="1"/>
              <a:t>gaussian_elim</a:t>
            </a:r>
            <a:endParaRPr lang="en-GB" dirty="0"/>
          </a:p>
          <a:p>
            <a:pPr marL="285750" indent="-285750">
              <a:lnSpc>
                <a:spcPct val="150000"/>
              </a:lnSpc>
              <a:buFont typeface="Arial" panose="020B0604020202020204" pitchFamily="34" charset="0"/>
              <a:buChar char="•"/>
            </a:pPr>
            <a:r>
              <a:rPr lang="en-GB" b="1" dirty="0" err="1"/>
              <a:t>LUSolve</a:t>
            </a:r>
            <a:r>
              <a:rPr lang="en-GB" b="1" dirty="0"/>
              <a:t> - </a:t>
            </a:r>
            <a:r>
              <a:rPr lang="en-GB" b="1" i="1" dirty="0"/>
              <a:t>O</a:t>
            </a:r>
            <a:r>
              <a:rPr lang="en-GB" b="1" dirty="0"/>
              <a:t>(</a:t>
            </a:r>
            <a:r>
              <a:rPr lang="en-GB" b="1" i="1" dirty="0"/>
              <a:t>N</a:t>
            </a:r>
            <a:r>
              <a:rPr lang="en-GB" b="1" baseline="30000" dirty="0"/>
              <a:t>3</a:t>
            </a:r>
            <a:r>
              <a:rPr lang="en-GB" b="1" dirty="0"/>
              <a:t>)</a:t>
            </a:r>
          </a:p>
          <a:p>
            <a:pPr marL="285750" indent="-285750">
              <a:lnSpc>
                <a:spcPct val="150000"/>
              </a:lnSpc>
              <a:buFont typeface="Arial" panose="020B0604020202020204" pitchFamily="34" charset="0"/>
              <a:buChar char="•"/>
            </a:pPr>
            <a:r>
              <a:rPr lang="en-GB" dirty="0" err="1"/>
              <a:t>conjugateGradient</a:t>
            </a:r>
            <a:endParaRPr lang="en-GB" dirty="0"/>
          </a:p>
          <a:p>
            <a:pPr marL="285750" indent="-285750">
              <a:lnSpc>
                <a:spcPct val="150000"/>
              </a:lnSpc>
              <a:buFont typeface="Arial" panose="020B0604020202020204" pitchFamily="34" charset="0"/>
              <a:buChar char="•"/>
            </a:pPr>
            <a:r>
              <a:rPr lang="en-GB" dirty="0"/>
              <a:t>SOR</a:t>
            </a:r>
          </a:p>
          <a:p>
            <a:pPr marL="285750" indent="-285750">
              <a:lnSpc>
                <a:spcPct val="150000"/>
              </a:lnSpc>
              <a:buFont typeface="Arial" panose="020B0604020202020204" pitchFamily="34" charset="0"/>
              <a:buChar char="•"/>
            </a:pPr>
            <a:r>
              <a:rPr lang="en-GB" dirty="0" err="1"/>
              <a:t>chebyshevIter</a:t>
            </a:r>
            <a:endParaRPr lang="en-GB" dirty="0"/>
          </a:p>
          <a:p>
            <a:pPr marL="285750" indent="-285750">
              <a:lnSpc>
                <a:spcPct val="150000"/>
              </a:lnSpc>
              <a:buFont typeface="Arial" panose="020B0604020202020204" pitchFamily="34" charset="0"/>
              <a:buChar char="•"/>
            </a:pPr>
            <a:r>
              <a:rPr lang="en-GB" dirty="0" err="1"/>
              <a:t>multiConjugateGradient</a:t>
            </a:r>
            <a:endParaRPr lang="en-US" dirty="0"/>
          </a:p>
          <a:p>
            <a:pPr marL="285750" indent="-285750">
              <a:lnSpc>
                <a:spcPct val="150000"/>
              </a:lnSpc>
              <a:buFont typeface="Arial" panose="020B0604020202020204" pitchFamily="34" charset="0"/>
              <a:buChar char="•"/>
            </a:pPr>
            <a:r>
              <a:rPr lang="en-GB" dirty="0" err="1"/>
              <a:t>multiSOR</a:t>
            </a:r>
            <a:endParaRPr lang="en-GB" dirty="0"/>
          </a:p>
          <a:p>
            <a:endParaRPr lang="en-US" dirty="0"/>
          </a:p>
        </p:txBody>
      </p:sp>
      <p:sp>
        <p:nvSpPr>
          <p:cNvPr id="6" name="Content Placeholder 2">
            <a:extLst>
              <a:ext uri="{FF2B5EF4-FFF2-40B4-BE49-F238E27FC236}">
                <a16:creationId xmlns:a16="http://schemas.microsoft.com/office/drawing/2014/main" id="{BAE6A0A2-CEFD-B04E-B53F-56B715C1ECF8}"/>
              </a:ext>
            </a:extLst>
          </p:cNvPr>
          <p:cNvSpPr txBox="1">
            <a:spLocks/>
          </p:cNvSpPr>
          <p:nvPr/>
        </p:nvSpPr>
        <p:spPr>
          <a:xfrm>
            <a:off x="5098011" y="1810470"/>
            <a:ext cx="2617079" cy="490122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00" b="1" u="sng" dirty="0"/>
              <a:t>Matrix Operation</a:t>
            </a:r>
            <a:r>
              <a:rPr lang="en-GB" sz="1800" b="1" dirty="0"/>
              <a:t>:</a:t>
            </a:r>
          </a:p>
          <a:p>
            <a:r>
              <a:rPr lang="en-GB" sz="1800" dirty="0"/>
              <a:t>inverse</a:t>
            </a:r>
          </a:p>
          <a:p>
            <a:r>
              <a:rPr lang="en-GB" sz="1800" dirty="0"/>
              <a:t>cofactor</a:t>
            </a:r>
          </a:p>
          <a:p>
            <a:r>
              <a:rPr lang="en-GB" sz="1800" dirty="0"/>
              <a:t>Transpose</a:t>
            </a:r>
          </a:p>
          <a:p>
            <a:r>
              <a:rPr lang="en-GB" sz="1800" dirty="0" err="1"/>
              <a:t>MatSum</a:t>
            </a:r>
            <a:endParaRPr lang="en-GB" sz="1800" dirty="0"/>
          </a:p>
          <a:p>
            <a:r>
              <a:rPr lang="en-GB" sz="1800" dirty="0"/>
              <a:t>Trace</a:t>
            </a:r>
          </a:p>
          <a:p>
            <a:r>
              <a:rPr lang="en-GB" sz="1800" dirty="0"/>
              <a:t>determinant</a:t>
            </a:r>
          </a:p>
          <a:p>
            <a:r>
              <a:rPr lang="en-GB" sz="1800" dirty="0" err="1"/>
              <a:t>adjugate</a:t>
            </a:r>
            <a:endParaRPr lang="en-GB" sz="1800" dirty="0"/>
          </a:p>
          <a:p>
            <a:r>
              <a:rPr lang="en-GB" sz="1800" dirty="0" err="1"/>
              <a:t>upper_triangle</a:t>
            </a:r>
            <a:endParaRPr lang="en-GB" sz="1800" dirty="0"/>
          </a:p>
          <a:p>
            <a:r>
              <a:rPr lang="en-GB" sz="1800" dirty="0" err="1"/>
              <a:t>back_substitution</a:t>
            </a:r>
            <a:endParaRPr lang="en-GB" sz="1800" dirty="0"/>
          </a:p>
          <a:p>
            <a:r>
              <a:rPr lang="en-GB" sz="1800" dirty="0" err="1"/>
              <a:t>for_substitution</a:t>
            </a:r>
            <a:endParaRPr lang="en-GB" sz="1800" dirty="0"/>
          </a:p>
          <a:p>
            <a:r>
              <a:rPr lang="en-GB" sz="1800" dirty="0" err="1"/>
              <a:t>luDecomposition</a:t>
            </a:r>
            <a:endParaRPr lang="en-GB" sz="1800" dirty="0"/>
          </a:p>
          <a:p>
            <a:r>
              <a:rPr lang="en-GB" sz="1800" b="1" dirty="0" err="1"/>
              <a:t>matVecMult</a:t>
            </a:r>
            <a:r>
              <a:rPr lang="en-GB" sz="1800" b="1" dirty="0"/>
              <a:t> - </a:t>
            </a:r>
            <a:r>
              <a:rPr lang="en-GB" sz="1800" b="1" i="1" dirty="0"/>
              <a:t>O</a:t>
            </a:r>
            <a:r>
              <a:rPr lang="en-GB" sz="1800" b="1" dirty="0"/>
              <a:t>(</a:t>
            </a:r>
            <a:r>
              <a:rPr lang="en-GB" sz="1800" b="1" i="1" dirty="0"/>
              <a:t>N</a:t>
            </a:r>
            <a:r>
              <a:rPr lang="en-GB" sz="1800" b="1" baseline="30000" dirty="0"/>
              <a:t>2</a:t>
            </a:r>
            <a:r>
              <a:rPr lang="en-GB" sz="1800" b="1" dirty="0"/>
              <a:t>) </a:t>
            </a:r>
          </a:p>
          <a:p>
            <a:r>
              <a:rPr lang="en-GB" sz="1800" b="1" dirty="0" err="1"/>
              <a:t>matMatMult</a:t>
            </a:r>
            <a:r>
              <a:rPr lang="en-GB" sz="1800" b="1" dirty="0"/>
              <a:t> - </a:t>
            </a:r>
            <a:r>
              <a:rPr lang="en-GB" sz="1800" b="1" i="1" dirty="0"/>
              <a:t>O</a:t>
            </a:r>
            <a:r>
              <a:rPr lang="en-GB" sz="1800" b="1" dirty="0"/>
              <a:t>(</a:t>
            </a:r>
            <a:r>
              <a:rPr lang="en-GB" sz="1800" b="1" i="1" dirty="0"/>
              <a:t>N</a:t>
            </a:r>
            <a:r>
              <a:rPr lang="en-GB" sz="1800" b="1" i="1" baseline="30000" dirty="0"/>
              <a:t>3</a:t>
            </a:r>
            <a:r>
              <a:rPr lang="en-GB" sz="1800" b="1" dirty="0"/>
              <a:t>)</a:t>
            </a:r>
          </a:p>
          <a:p>
            <a:pPr marL="0" indent="0">
              <a:buNone/>
            </a:pPr>
            <a:endParaRPr lang="en-GB" sz="1800" dirty="0"/>
          </a:p>
          <a:p>
            <a:endParaRPr lang="en-GB" dirty="0"/>
          </a:p>
          <a:p>
            <a:pPr marL="0" indent="0">
              <a:buFont typeface="Arial" panose="020B0604020202020204" pitchFamily="34" charset="0"/>
              <a:buNone/>
            </a:pPr>
            <a:endParaRPr lang="en-US" dirty="0"/>
          </a:p>
        </p:txBody>
      </p:sp>
      <p:sp>
        <p:nvSpPr>
          <p:cNvPr id="7" name="Slide Number Placeholder 6">
            <a:extLst>
              <a:ext uri="{FF2B5EF4-FFF2-40B4-BE49-F238E27FC236}">
                <a16:creationId xmlns:a16="http://schemas.microsoft.com/office/drawing/2014/main" id="{EC58F16B-804A-4848-8BDD-8F61C08FBA6A}"/>
              </a:ext>
            </a:extLst>
          </p:cNvPr>
          <p:cNvSpPr>
            <a:spLocks noGrp="1"/>
          </p:cNvSpPr>
          <p:nvPr>
            <p:ph type="sldNum" sz="quarter" idx="12"/>
          </p:nvPr>
        </p:nvSpPr>
        <p:spPr/>
        <p:txBody>
          <a:bodyPr/>
          <a:lstStyle/>
          <a:p>
            <a:fld id="{EF9E8BF1-BC9E-4F5D-8AD9-25474CA52AE6}" type="slidenum">
              <a:rPr lang="en-IN" smtClean="0"/>
              <a:t>7</a:t>
            </a:fld>
            <a:endParaRPr lang="en-IN"/>
          </a:p>
        </p:txBody>
      </p:sp>
    </p:spTree>
    <p:extLst>
      <p:ext uri="{BB962C8B-B14F-4D97-AF65-F5344CB8AC3E}">
        <p14:creationId xmlns:p14="http://schemas.microsoft.com/office/powerpoint/2010/main" val="3861470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DCE8A-799F-1E49-BE71-4A053CCBB0DF}"/>
              </a:ext>
            </a:extLst>
          </p:cNvPr>
          <p:cNvSpPr>
            <a:spLocks noGrp="1"/>
          </p:cNvSpPr>
          <p:nvPr>
            <p:ph type="title"/>
          </p:nvPr>
        </p:nvSpPr>
        <p:spPr>
          <a:xfrm>
            <a:off x="948628" y="267841"/>
            <a:ext cx="4605449" cy="1089555"/>
          </a:xfrm>
        </p:spPr>
        <p:txBody>
          <a:bodyPr/>
          <a:lstStyle/>
          <a:p>
            <a:pPr algn="ctr"/>
            <a:r>
              <a:rPr lang="en-US" b="1" dirty="0"/>
              <a:t>Spare</a:t>
            </a:r>
            <a:r>
              <a:rPr lang="en-US" dirty="0"/>
              <a:t> </a:t>
            </a:r>
          </a:p>
        </p:txBody>
      </p:sp>
      <p:sp>
        <p:nvSpPr>
          <p:cNvPr id="6" name="TextBox 5">
            <a:extLst>
              <a:ext uri="{FF2B5EF4-FFF2-40B4-BE49-F238E27FC236}">
                <a16:creationId xmlns:a16="http://schemas.microsoft.com/office/drawing/2014/main" id="{A5EB5E71-600F-9346-9A4E-1B81474374ED}"/>
              </a:ext>
            </a:extLst>
          </p:cNvPr>
          <p:cNvSpPr txBox="1"/>
          <p:nvPr/>
        </p:nvSpPr>
        <p:spPr>
          <a:xfrm>
            <a:off x="6471348" y="3927789"/>
            <a:ext cx="536272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Rest of the 3 types all have dense2&lt;type&gt;, &lt;type&gt;2dense and Print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Everything else is inherited from dense Matrix class </a:t>
            </a:r>
          </a:p>
        </p:txBody>
      </p:sp>
      <p:sp>
        <p:nvSpPr>
          <p:cNvPr id="8" name="Title 1">
            <a:extLst>
              <a:ext uri="{FF2B5EF4-FFF2-40B4-BE49-F238E27FC236}">
                <a16:creationId xmlns:a16="http://schemas.microsoft.com/office/drawing/2014/main" id="{9C02CE8F-74BA-EA44-B53B-BA6BEEBF0CC7}"/>
              </a:ext>
            </a:extLst>
          </p:cNvPr>
          <p:cNvSpPr txBox="1">
            <a:spLocks/>
          </p:cNvSpPr>
          <p:nvPr/>
        </p:nvSpPr>
        <p:spPr>
          <a:xfrm>
            <a:off x="6096000" y="456871"/>
            <a:ext cx="4605449" cy="10895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9" name="Title 1">
            <a:extLst>
              <a:ext uri="{FF2B5EF4-FFF2-40B4-BE49-F238E27FC236}">
                <a16:creationId xmlns:a16="http://schemas.microsoft.com/office/drawing/2014/main" id="{59BE260E-6A26-BB4B-9EE7-426B94D6DE5B}"/>
              </a:ext>
            </a:extLst>
          </p:cNvPr>
          <p:cNvSpPr txBox="1">
            <a:spLocks/>
          </p:cNvSpPr>
          <p:nvPr/>
        </p:nvSpPr>
        <p:spPr>
          <a:xfrm>
            <a:off x="6206427" y="267839"/>
            <a:ext cx="4605449" cy="10895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Band</a:t>
            </a:r>
          </a:p>
        </p:txBody>
      </p:sp>
      <p:pic>
        <p:nvPicPr>
          <p:cNvPr id="10" name="Graphic 9">
            <a:extLst>
              <a:ext uri="{FF2B5EF4-FFF2-40B4-BE49-F238E27FC236}">
                <a16:creationId xmlns:a16="http://schemas.microsoft.com/office/drawing/2014/main" id="{C9AA2180-6D1A-C042-858F-8B8C0A578BF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227312" y="1356663"/>
            <a:ext cx="2366223" cy="1633821"/>
          </a:xfrm>
          <a:prstGeom prst="rect">
            <a:avLst/>
          </a:prstGeom>
        </p:spPr>
      </p:pic>
      <p:pic>
        <p:nvPicPr>
          <p:cNvPr id="11" name="Content Placeholder 13">
            <a:extLst>
              <a:ext uri="{FF2B5EF4-FFF2-40B4-BE49-F238E27FC236}">
                <a16:creationId xmlns:a16="http://schemas.microsoft.com/office/drawing/2014/main" id="{40306AF6-4109-5E4B-AD9C-D3C52EBF36F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822309" y="1789184"/>
            <a:ext cx="989567" cy="945587"/>
          </a:xfrm>
          <a:prstGeom prst="rect">
            <a:avLst/>
          </a:prstGeom>
        </p:spPr>
      </p:pic>
      <p:cxnSp>
        <p:nvCxnSpPr>
          <p:cNvPr id="12" name="Straight Arrow Connector 11">
            <a:extLst>
              <a:ext uri="{FF2B5EF4-FFF2-40B4-BE49-F238E27FC236}">
                <a16:creationId xmlns:a16="http://schemas.microsoft.com/office/drawing/2014/main" id="{E3098DF1-9C34-DB4D-9A01-39351EE9A59B}"/>
              </a:ext>
            </a:extLst>
          </p:cNvPr>
          <p:cNvCxnSpPr>
            <a:cxnSpLocks/>
          </p:cNvCxnSpPr>
          <p:nvPr/>
        </p:nvCxnSpPr>
        <p:spPr>
          <a:xfrm>
            <a:off x="8763452" y="2261978"/>
            <a:ext cx="778512"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pic>
        <p:nvPicPr>
          <p:cNvPr id="18" name="Picture 17">
            <a:extLst>
              <a:ext uri="{FF2B5EF4-FFF2-40B4-BE49-F238E27FC236}">
                <a16:creationId xmlns:a16="http://schemas.microsoft.com/office/drawing/2014/main" id="{B9A1D2B5-B2BC-B24D-B9C0-CCDE6EC28B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8201" y="1240717"/>
            <a:ext cx="4496279" cy="2248140"/>
          </a:xfrm>
          <a:prstGeom prst="rect">
            <a:avLst/>
          </a:prstGeom>
        </p:spPr>
      </p:pic>
      <p:sp>
        <p:nvSpPr>
          <p:cNvPr id="19" name="TextBox 18">
            <a:extLst>
              <a:ext uri="{FF2B5EF4-FFF2-40B4-BE49-F238E27FC236}">
                <a16:creationId xmlns:a16="http://schemas.microsoft.com/office/drawing/2014/main" id="{B8798BF1-A576-FE4F-AB19-70D6E73D7AF0}"/>
              </a:ext>
            </a:extLst>
          </p:cNvPr>
          <p:cNvSpPr txBox="1"/>
          <p:nvPr/>
        </p:nvSpPr>
        <p:spPr>
          <a:xfrm>
            <a:off x="7082619" y="3059668"/>
            <a:ext cx="1360990" cy="369332"/>
          </a:xfrm>
          <a:prstGeom prst="rect">
            <a:avLst/>
          </a:prstGeom>
          <a:noFill/>
        </p:spPr>
        <p:txBody>
          <a:bodyPr wrap="square" rtlCol="0">
            <a:spAutoFit/>
          </a:bodyPr>
          <a:lstStyle/>
          <a:p>
            <a:r>
              <a:rPr lang="en-US" dirty="0"/>
              <a:t>N x N</a:t>
            </a:r>
          </a:p>
        </p:txBody>
      </p:sp>
      <p:sp>
        <p:nvSpPr>
          <p:cNvPr id="20" name="TextBox 19">
            <a:extLst>
              <a:ext uri="{FF2B5EF4-FFF2-40B4-BE49-F238E27FC236}">
                <a16:creationId xmlns:a16="http://schemas.microsoft.com/office/drawing/2014/main" id="{C61783B4-C0F3-BE47-9AC8-67FAFBC21574}"/>
              </a:ext>
            </a:extLst>
          </p:cNvPr>
          <p:cNvSpPr txBox="1"/>
          <p:nvPr/>
        </p:nvSpPr>
        <p:spPr>
          <a:xfrm>
            <a:off x="9877522" y="2805818"/>
            <a:ext cx="879140" cy="369332"/>
          </a:xfrm>
          <a:prstGeom prst="rect">
            <a:avLst/>
          </a:prstGeom>
          <a:noFill/>
        </p:spPr>
        <p:txBody>
          <a:bodyPr wrap="square" rtlCol="0">
            <a:spAutoFit/>
          </a:bodyPr>
          <a:lstStyle/>
          <a:p>
            <a:r>
              <a:rPr lang="en-US" dirty="0"/>
              <a:t>N x M</a:t>
            </a:r>
          </a:p>
        </p:txBody>
      </p:sp>
      <p:pic>
        <p:nvPicPr>
          <p:cNvPr id="7" name="Picture 6" descr="Shape&#10;&#10;Description automatically generated with medium confidence">
            <a:extLst>
              <a:ext uri="{FF2B5EF4-FFF2-40B4-BE49-F238E27FC236}">
                <a16:creationId xmlns:a16="http://schemas.microsoft.com/office/drawing/2014/main" id="{AE535A0E-2E52-B641-807D-00C49EEC97E0}"/>
              </a:ext>
            </a:extLst>
          </p:cNvPr>
          <p:cNvPicPr>
            <a:picLocks noChangeAspect="1"/>
          </p:cNvPicPr>
          <p:nvPr/>
        </p:nvPicPr>
        <p:blipFill rotWithShape="1">
          <a:blip r:embed="rId8">
            <a:extLst>
              <a:ext uri="{28A0092B-C50C-407E-A947-70E740481C1C}">
                <a14:useLocalDpi xmlns:a14="http://schemas.microsoft.com/office/drawing/2010/main" val="0"/>
              </a:ext>
            </a:extLst>
          </a:blip>
          <a:srcRect l="72502" t="325" b="1"/>
          <a:stretch/>
        </p:blipFill>
        <p:spPr>
          <a:xfrm>
            <a:off x="3760818" y="4697900"/>
            <a:ext cx="1573662" cy="1431993"/>
          </a:xfrm>
          <a:prstGeom prst="rect">
            <a:avLst/>
          </a:prstGeom>
        </p:spPr>
      </p:pic>
      <p:pic>
        <p:nvPicPr>
          <p:cNvPr id="14" name="Picture 13" descr="Shape&#10;&#10;Description automatically generated with medium confidence">
            <a:extLst>
              <a:ext uri="{FF2B5EF4-FFF2-40B4-BE49-F238E27FC236}">
                <a16:creationId xmlns:a16="http://schemas.microsoft.com/office/drawing/2014/main" id="{E76CFF02-F69C-5C4E-8574-99536930A48F}"/>
              </a:ext>
            </a:extLst>
          </p:cNvPr>
          <p:cNvPicPr>
            <a:picLocks noChangeAspect="1"/>
          </p:cNvPicPr>
          <p:nvPr/>
        </p:nvPicPr>
        <p:blipFill rotWithShape="1">
          <a:blip r:embed="rId9">
            <a:extLst>
              <a:ext uri="{28A0092B-C50C-407E-A947-70E740481C1C}">
                <a14:useLocalDpi xmlns:a14="http://schemas.microsoft.com/office/drawing/2010/main" val="0"/>
              </a:ext>
            </a:extLst>
          </a:blip>
          <a:srcRect t="1" r="72502" b="325"/>
          <a:stretch/>
        </p:blipFill>
        <p:spPr>
          <a:xfrm>
            <a:off x="1289613" y="4697900"/>
            <a:ext cx="1573662" cy="1431993"/>
          </a:xfrm>
          <a:prstGeom prst="rect">
            <a:avLst/>
          </a:prstGeom>
        </p:spPr>
      </p:pic>
      <p:cxnSp>
        <p:nvCxnSpPr>
          <p:cNvPr id="21" name="Straight Arrow Connector 20">
            <a:extLst>
              <a:ext uri="{FF2B5EF4-FFF2-40B4-BE49-F238E27FC236}">
                <a16:creationId xmlns:a16="http://schemas.microsoft.com/office/drawing/2014/main" id="{851D2476-4550-DD44-BE0F-B3F7D5976696}"/>
              </a:ext>
            </a:extLst>
          </p:cNvPr>
          <p:cNvCxnSpPr>
            <a:cxnSpLocks/>
          </p:cNvCxnSpPr>
          <p:nvPr/>
        </p:nvCxnSpPr>
        <p:spPr>
          <a:xfrm>
            <a:off x="2958190" y="5413897"/>
            <a:ext cx="727983"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2" name="Title 1">
            <a:extLst>
              <a:ext uri="{FF2B5EF4-FFF2-40B4-BE49-F238E27FC236}">
                <a16:creationId xmlns:a16="http://schemas.microsoft.com/office/drawing/2014/main" id="{9E03C78E-FC48-7B43-A6B8-0035CA4786E1}"/>
              </a:ext>
            </a:extLst>
          </p:cNvPr>
          <p:cNvSpPr txBox="1">
            <a:spLocks/>
          </p:cNvSpPr>
          <p:nvPr/>
        </p:nvSpPr>
        <p:spPr>
          <a:xfrm>
            <a:off x="914214" y="3438399"/>
            <a:ext cx="4605449" cy="10895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Symmetric</a:t>
            </a:r>
          </a:p>
        </p:txBody>
      </p:sp>
      <p:sp>
        <p:nvSpPr>
          <p:cNvPr id="4" name="Slide Number Placeholder 3">
            <a:extLst>
              <a:ext uri="{FF2B5EF4-FFF2-40B4-BE49-F238E27FC236}">
                <a16:creationId xmlns:a16="http://schemas.microsoft.com/office/drawing/2014/main" id="{55952FFF-A902-0F44-92B0-8C7C66862022}"/>
              </a:ext>
            </a:extLst>
          </p:cNvPr>
          <p:cNvSpPr>
            <a:spLocks noGrp="1"/>
          </p:cNvSpPr>
          <p:nvPr>
            <p:ph type="sldNum" sz="quarter" idx="12"/>
          </p:nvPr>
        </p:nvSpPr>
        <p:spPr/>
        <p:txBody>
          <a:bodyPr/>
          <a:lstStyle/>
          <a:p>
            <a:fld id="{EF9E8BF1-BC9E-4F5D-8AD9-25474CA52AE6}" type="slidenum">
              <a:rPr lang="en-IN" smtClean="0"/>
              <a:t>8</a:t>
            </a:fld>
            <a:endParaRPr lang="en-IN"/>
          </a:p>
        </p:txBody>
      </p:sp>
    </p:spTree>
    <p:extLst>
      <p:ext uri="{BB962C8B-B14F-4D97-AF65-F5344CB8AC3E}">
        <p14:creationId xmlns:p14="http://schemas.microsoft.com/office/powerpoint/2010/main" val="297484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6" name="Straight Connector 10">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7" name="Rectangle 12">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A49B46-4642-5847-B82C-0D8BC9D9B0C4}"/>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kern="1200">
                <a:solidFill>
                  <a:schemeClr val="bg1"/>
                </a:solidFill>
                <a:latin typeface="+mj-lt"/>
                <a:ea typeface="+mj-ea"/>
                <a:cs typeface="+mj-cs"/>
              </a:rPr>
              <a:t>Solvers </a:t>
            </a:r>
          </a:p>
        </p:txBody>
      </p:sp>
      <p:cxnSp>
        <p:nvCxnSpPr>
          <p:cNvPr id="38" name="Straight Connector 14">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16">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6" name="Table 6">
            <a:extLst>
              <a:ext uri="{FF2B5EF4-FFF2-40B4-BE49-F238E27FC236}">
                <a16:creationId xmlns:a16="http://schemas.microsoft.com/office/drawing/2014/main" id="{AF383834-E2F1-4448-B43A-46CB5020F961}"/>
              </a:ext>
            </a:extLst>
          </p:cNvPr>
          <p:cNvGraphicFramePr>
            <a:graphicFrameLocks noGrp="1"/>
          </p:cNvGraphicFramePr>
          <p:nvPr>
            <p:ph idx="1"/>
            <p:extLst>
              <p:ext uri="{D42A27DB-BD31-4B8C-83A1-F6EECF244321}">
                <p14:modId xmlns:p14="http://schemas.microsoft.com/office/powerpoint/2010/main" val="3374983670"/>
              </p:ext>
            </p:extLst>
          </p:nvPr>
        </p:nvGraphicFramePr>
        <p:xfrm>
          <a:off x="320040" y="2494981"/>
          <a:ext cx="11496823" cy="3429720"/>
        </p:xfrm>
        <a:graphic>
          <a:graphicData uri="http://schemas.openxmlformats.org/drawingml/2006/table">
            <a:tbl>
              <a:tblPr firstRow="1" bandRow="1">
                <a:tableStyleId>{073A0DAA-6AF3-43AB-8588-CEC1D06C72B9}</a:tableStyleId>
              </a:tblPr>
              <a:tblGrid>
                <a:gridCol w="2885942">
                  <a:extLst>
                    <a:ext uri="{9D8B030D-6E8A-4147-A177-3AD203B41FA5}">
                      <a16:colId xmlns:a16="http://schemas.microsoft.com/office/drawing/2014/main" val="884906544"/>
                    </a:ext>
                  </a:extLst>
                </a:gridCol>
                <a:gridCol w="1819464">
                  <a:extLst>
                    <a:ext uri="{9D8B030D-6E8A-4147-A177-3AD203B41FA5}">
                      <a16:colId xmlns:a16="http://schemas.microsoft.com/office/drawing/2014/main" val="646846088"/>
                    </a:ext>
                  </a:extLst>
                </a:gridCol>
                <a:gridCol w="2578512">
                  <a:extLst>
                    <a:ext uri="{9D8B030D-6E8A-4147-A177-3AD203B41FA5}">
                      <a16:colId xmlns:a16="http://schemas.microsoft.com/office/drawing/2014/main" val="547566798"/>
                    </a:ext>
                  </a:extLst>
                </a:gridCol>
                <a:gridCol w="1634393">
                  <a:extLst>
                    <a:ext uri="{9D8B030D-6E8A-4147-A177-3AD203B41FA5}">
                      <a16:colId xmlns:a16="http://schemas.microsoft.com/office/drawing/2014/main" val="68580144"/>
                    </a:ext>
                  </a:extLst>
                </a:gridCol>
                <a:gridCol w="2578512">
                  <a:extLst>
                    <a:ext uri="{9D8B030D-6E8A-4147-A177-3AD203B41FA5}">
                      <a16:colId xmlns:a16="http://schemas.microsoft.com/office/drawing/2014/main" val="3559892958"/>
                    </a:ext>
                  </a:extLst>
                </a:gridCol>
              </a:tblGrid>
              <a:tr h="381080">
                <a:tc>
                  <a:txBody>
                    <a:bodyPr/>
                    <a:lstStyle/>
                    <a:p>
                      <a:r>
                        <a:rPr lang="en-US" sz="1700"/>
                        <a:t>Solver / Matrix Type</a:t>
                      </a:r>
                    </a:p>
                  </a:txBody>
                  <a:tcPr marL="86609" marR="86609" marT="43304" marB="43304"/>
                </a:tc>
                <a:tc>
                  <a:txBody>
                    <a:bodyPr/>
                    <a:lstStyle/>
                    <a:p>
                      <a:pPr algn="ctr"/>
                      <a:r>
                        <a:rPr lang="en-US" sz="1700"/>
                        <a:t>Dense</a:t>
                      </a:r>
                    </a:p>
                  </a:txBody>
                  <a:tcPr marL="86609" marR="86609" marT="43304" marB="43304"/>
                </a:tc>
                <a:tc>
                  <a:txBody>
                    <a:bodyPr/>
                    <a:lstStyle/>
                    <a:p>
                      <a:pPr algn="ctr"/>
                      <a:r>
                        <a:rPr lang="en-US" sz="1700"/>
                        <a:t>Sparse - CSR</a:t>
                      </a:r>
                    </a:p>
                  </a:txBody>
                  <a:tcPr marL="86609" marR="86609" marT="43304" marB="43304"/>
                </a:tc>
                <a:tc>
                  <a:txBody>
                    <a:bodyPr/>
                    <a:lstStyle/>
                    <a:p>
                      <a:pPr algn="ctr"/>
                      <a:r>
                        <a:rPr lang="en-US" sz="1700"/>
                        <a:t>Band</a:t>
                      </a:r>
                    </a:p>
                  </a:txBody>
                  <a:tcPr marL="86609" marR="86609" marT="43304" marB="43304"/>
                </a:tc>
                <a:tc>
                  <a:txBody>
                    <a:bodyPr/>
                    <a:lstStyle/>
                    <a:p>
                      <a:pPr algn="ctr"/>
                      <a:r>
                        <a:rPr lang="en-US" sz="1700"/>
                        <a:t>Symmetric</a:t>
                      </a:r>
                    </a:p>
                  </a:txBody>
                  <a:tcPr marL="86609" marR="86609" marT="43304" marB="43304"/>
                </a:tc>
                <a:extLst>
                  <a:ext uri="{0D108BD9-81ED-4DB2-BD59-A6C34878D82A}">
                    <a16:rowId xmlns:a16="http://schemas.microsoft.com/office/drawing/2014/main" val="1192252710"/>
                  </a:ext>
                </a:extLst>
              </a:tr>
              <a:tr h="381080">
                <a:tc>
                  <a:txBody>
                    <a:bodyPr/>
                    <a:lstStyle/>
                    <a:p>
                      <a:r>
                        <a:rPr lang="en-US" sz="1700"/>
                        <a:t>Inverse</a:t>
                      </a:r>
                    </a:p>
                  </a:txBody>
                  <a:tcPr marL="86609" marR="86609" marT="43304" marB="43304"/>
                </a:tc>
                <a:tc>
                  <a:txBody>
                    <a:bodyPr/>
                    <a:lstStyle/>
                    <a:p>
                      <a:pPr algn="ctr"/>
                      <a:r>
                        <a:rPr lang="en-US" sz="1700"/>
                        <a:t>X</a:t>
                      </a:r>
                    </a:p>
                  </a:txBody>
                  <a:tcPr marL="86609" marR="86609" marT="43304" marB="43304"/>
                </a:tc>
                <a:tc>
                  <a:txBody>
                    <a:bodyPr/>
                    <a:lstStyle/>
                    <a:p>
                      <a:pPr algn="ctr"/>
                      <a:endParaRPr lang="en-US" sz="1700"/>
                    </a:p>
                  </a:txBody>
                  <a:tcPr marL="86609" marR="86609" marT="43304" marB="43304"/>
                </a:tc>
                <a:tc>
                  <a:txBody>
                    <a:bodyPr/>
                    <a:lstStyle/>
                    <a:p>
                      <a:pPr algn="ctr"/>
                      <a:endParaRPr lang="en-US" sz="1700"/>
                    </a:p>
                  </a:txBody>
                  <a:tcPr marL="86609" marR="86609" marT="43304" marB="43304"/>
                </a:tc>
                <a:tc>
                  <a:txBody>
                    <a:bodyPr/>
                    <a:lstStyle/>
                    <a:p>
                      <a:pPr algn="ctr"/>
                      <a:endParaRPr lang="en-US" sz="1700"/>
                    </a:p>
                  </a:txBody>
                  <a:tcPr marL="86609" marR="86609" marT="43304" marB="43304"/>
                </a:tc>
                <a:extLst>
                  <a:ext uri="{0D108BD9-81ED-4DB2-BD59-A6C34878D82A}">
                    <a16:rowId xmlns:a16="http://schemas.microsoft.com/office/drawing/2014/main" val="838705711"/>
                  </a:ext>
                </a:extLst>
              </a:tr>
              <a:tr h="381080">
                <a:tc>
                  <a:txBody>
                    <a:bodyPr/>
                    <a:lstStyle/>
                    <a:p>
                      <a:r>
                        <a:rPr lang="en-US" sz="1700"/>
                        <a:t>Gaussian Elimination</a:t>
                      </a:r>
                    </a:p>
                  </a:txBody>
                  <a:tcPr marL="86609" marR="86609" marT="43304" marB="43304"/>
                </a:tc>
                <a:tc>
                  <a:txBody>
                    <a:bodyPr/>
                    <a:lstStyle/>
                    <a:p>
                      <a:pPr algn="ctr"/>
                      <a:r>
                        <a:rPr lang="en-US" sz="1700"/>
                        <a:t>X</a:t>
                      </a:r>
                    </a:p>
                  </a:txBody>
                  <a:tcPr marL="86609" marR="86609" marT="43304" marB="43304"/>
                </a:tc>
                <a:tc>
                  <a:txBody>
                    <a:bodyPr/>
                    <a:lstStyle/>
                    <a:p>
                      <a:pPr algn="ctr"/>
                      <a:endParaRPr lang="en-US" sz="1700"/>
                    </a:p>
                  </a:txBody>
                  <a:tcPr marL="86609" marR="86609" marT="43304" marB="43304"/>
                </a:tc>
                <a:tc>
                  <a:txBody>
                    <a:bodyPr/>
                    <a:lstStyle/>
                    <a:p>
                      <a:pPr algn="ctr"/>
                      <a:endParaRPr lang="en-US" sz="1700"/>
                    </a:p>
                  </a:txBody>
                  <a:tcPr marL="86609" marR="86609" marT="43304" marB="43304"/>
                </a:tc>
                <a:tc>
                  <a:txBody>
                    <a:bodyPr/>
                    <a:lstStyle/>
                    <a:p>
                      <a:pPr algn="ctr"/>
                      <a:endParaRPr lang="en-US" sz="1700"/>
                    </a:p>
                  </a:txBody>
                  <a:tcPr marL="86609" marR="86609" marT="43304" marB="43304"/>
                </a:tc>
                <a:extLst>
                  <a:ext uri="{0D108BD9-81ED-4DB2-BD59-A6C34878D82A}">
                    <a16:rowId xmlns:a16="http://schemas.microsoft.com/office/drawing/2014/main" val="661302861"/>
                  </a:ext>
                </a:extLst>
              </a:tr>
              <a:tr h="381080">
                <a:tc>
                  <a:txBody>
                    <a:bodyPr/>
                    <a:lstStyle/>
                    <a:p>
                      <a:r>
                        <a:rPr lang="en-US" sz="1700"/>
                        <a:t>LU Solver</a:t>
                      </a:r>
                    </a:p>
                  </a:txBody>
                  <a:tcPr marL="86609" marR="86609" marT="43304" marB="43304"/>
                </a:tc>
                <a:tc>
                  <a:txBody>
                    <a:bodyPr/>
                    <a:lstStyle/>
                    <a:p>
                      <a:pPr algn="ctr"/>
                      <a:r>
                        <a:rPr lang="en-US" sz="1700"/>
                        <a:t>X</a:t>
                      </a:r>
                    </a:p>
                  </a:txBody>
                  <a:tcPr marL="86609" marR="86609" marT="43304" marB="43304"/>
                </a:tc>
                <a:tc>
                  <a:txBody>
                    <a:bodyPr/>
                    <a:lstStyle/>
                    <a:p>
                      <a:pPr algn="ctr"/>
                      <a:endParaRPr lang="en-US" sz="1700"/>
                    </a:p>
                  </a:txBody>
                  <a:tcPr marL="86609" marR="86609" marT="43304" marB="43304"/>
                </a:tc>
                <a:tc>
                  <a:txBody>
                    <a:bodyPr/>
                    <a:lstStyle/>
                    <a:p>
                      <a:pPr algn="ctr"/>
                      <a:endParaRPr lang="en-US" sz="1700"/>
                    </a:p>
                  </a:txBody>
                  <a:tcPr marL="86609" marR="86609" marT="43304" marB="43304"/>
                </a:tc>
                <a:tc>
                  <a:txBody>
                    <a:bodyPr/>
                    <a:lstStyle/>
                    <a:p>
                      <a:pPr algn="ctr"/>
                      <a:endParaRPr lang="en-US" sz="1700"/>
                    </a:p>
                  </a:txBody>
                  <a:tcPr marL="86609" marR="86609" marT="43304" marB="43304"/>
                </a:tc>
                <a:extLst>
                  <a:ext uri="{0D108BD9-81ED-4DB2-BD59-A6C34878D82A}">
                    <a16:rowId xmlns:a16="http://schemas.microsoft.com/office/drawing/2014/main" val="257957576"/>
                  </a:ext>
                </a:extLst>
              </a:tr>
              <a:tr h="381080">
                <a:tc>
                  <a:txBody>
                    <a:bodyPr/>
                    <a:lstStyle/>
                    <a:p>
                      <a:r>
                        <a:rPr lang="en-US" sz="1700"/>
                        <a:t>Conjugate Gradient</a:t>
                      </a:r>
                    </a:p>
                  </a:txBody>
                  <a:tcPr marL="86609" marR="86609" marT="43304" marB="43304"/>
                </a:tc>
                <a:tc>
                  <a:txBody>
                    <a:bodyPr/>
                    <a:lstStyle/>
                    <a:p>
                      <a:pPr algn="ctr"/>
                      <a:r>
                        <a:rPr lang="en-US" sz="1700"/>
                        <a:t>X</a:t>
                      </a:r>
                    </a:p>
                  </a:txBody>
                  <a:tcPr marL="86609" marR="86609" marT="43304" marB="43304"/>
                </a:tc>
                <a:tc>
                  <a:txBody>
                    <a:bodyPr/>
                    <a:lstStyle/>
                    <a:p>
                      <a:pPr algn="ctr"/>
                      <a:r>
                        <a:rPr lang="en-US" sz="1700"/>
                        <a:t>X</a:t>
                      </a:r>
                    </a:p>
                  </a:txBody>
                  <a:tcPr marL="86609" marR="86609" marT="43304" marB="43304"/>
                </a:tc>
                <a:tc>
                  <a:txBody>
                    <a:bodyPr/>
                    <a:lstStyle/>
                    <a:p>
                      <a:pPr algn="ctr"/>
                      <a:r>
                        <a:rPr lang="en-US" sz="1700"/>
                        <a:t>X</a:t>
                      </a:r>
                    </a:p>
                  </a:txBody>
                  <a:tcPr marL="86609" marR="86609" marT="43304" marB="43304"/>
                </a:tc>
                <a:tc>
                  <a:txBody>
                    <a:bodyPr/>
                    <a:lstStyle/>
                    <a:p>
                      <a:pPr algn="ctr"/>
                      <a:r>
                        <a:rPr lang="en-US" sz="1700"/>
                        <a:t>X</a:t>
                      </a:r>
                    </a:p>
                  </a:txBody>
                  <a:tcPr marL="86609" marR="86609" marT="43304" marB="43304"/>
                </a:tc>
                <a:extLst>
                  <a:ext uri="{0D108BD9-81ED-4DB2-BD59-A6C34878D82A}">
                    <a16:rowId xmlns:a16="http://schemas.microsoft.com/office/drawing/2014/main" val="340699949"/>
                  </a:ext>
                </a:extLst>
              </a:tr>
              <a:tr h="381080">
                <a:tc>
                  <a:txBody>
                    <a:bodyPr/>
                    <a:lstStyle/>
                    <a:p>
                      <a:r>
                        <a:rPr lang="en-US" sz="1700"/>
                        <a:t>SOR</a:t>
                      </a:r>
                    </a:p>
                  </a:txBody>
                  <a:tcPr marL="86609" marR="86609" marT="43304" marB="43304"/>
                </a:tc>
                <a:tc>
                  <a:txBody>
                    <a:bodyPr/>
                    <a:lstStyle/>
                    <a:p>
                      <a:pPr algn="ctr"/>
                      <a:r>
                        <a:rPr lang="en-US" sz="1700"/>
                        <a:t>X</a:t>
                      </a:r>
                    </a:p>
                  </a:txBody>
                  <a:tcPr marL="86609" marR="86609" marT="43304" marB="43304"/>
                </a:tc>
                <a:tc>
                  <a:txBody>
                    <a:bodyPr/>
                    <a:lstStyle/>
                    <a:p>
                      <a:pPr algn="ctr"/>
                      <a:r>
                        <a:rPr lang="en-US" sz="1700"/>
                        <a:t>X</a:t>
                      </a:r>
                    </a:p>
                  </a:txBody>
                  <a:tcPr marL="86609" marR="86609" marT="43304" marB="43304"/>
                </a:tc>
                <a:tc>
                  <a:txBody>
                    <a:bodyPr/>
                    <a:lstStyle/>
                    <a:p>
                      <a:pPr algn="ctr"/>
                      <a:r>
                        <a:rPr lang="en-US" sz="1700"/>
                        <a:t>X</a:t>
                      </a:r>
                    </a:p>
                  </a:txBody>
                  <a:tcPr marL="86609" marR="86609" marT="43304" marB="43304"/>
                </a:tc>
                <a:tc>
                  <a:txBody>
                    <a:bodyPr/>
                    <a:lstStyle/>
                    <a:p>
                      <a:pPr algn="ctr"/>
                      <a:r>
                        <a:rPr lang="en-US" sz="1700"/>
                        <a:t>X</a:t>
                      </a:r>
                    </a:p>
                  </a:txBody>
                  <a:tcPr marL="86609" marR="86609" marT="43304" marB="43304"/>
                </a:tc>
                <a:extLst>
                  <a:ext uri="{0D108BD9-81ED-4DB2-BD59-A6C34878D82A}">
                    <a16:rowId xmlns:a16="http://schemas.microsoft.com/office/drawing/2014/main" val="3888518969"/>
                  </a:ext>
                </a:extLst>
              </a:tr>
              <a:tr h="381080">
                <a:tc>
                  <a:txBody>
                    <a:bodyPr/>
                    <a:lstStyle/>
                    <a:p>
                      <a:r>
                        <a:rPr lang="en-US" sz="1700"/>
                        <a:t>Chebyshev Iterative</a:t>
                      </a:r>
                    </a:p>
                  </a:txBody>
                  <a:tcPr marL="86609" marR="86609" marT="43304" marB="43304"/>
                </a:tc>
                <a:tc>
                  <a:txBody>
                    <a:bodyPr/>
                    <a:lstStyle/>
                    <a:p>
                      <a:pPr algn="ctr"/>
                      <a:r>
                        <a:rPr lang="en-US" sz="1700"/>
                        <a:t>X</a:t>
                      </a:r>
                    </a:p>
                  </a:txBody>
                  <a:tcPr marL="86609" marR="86609" marT="43304" marB="43304"/>
                </a:tc>
                <a:tc>
                  <a:txBody>
                    <a:bodyPr/>
                    <a:lstStyle/>
                    <a:p>
                      <a:pPr algn="ctr"/>
                      <a:r>
                        <a:rPr lang="en-US" sz="1700"/>
                        <a:t>X</a:t>
                      </a:r>
                    </a:p>
                  </a:txBody>
                  <a:tcPr marL="86609" marR="86609" marT="43304" marB="43304"/>
                </a:tc>
                <a:tc>
                  <a:txBody>
                    <a:bodyPr/>
                    <a:lstStyle/>
                    <a:p>
                      <a:pPr algn="ctr"/>
                      <a:r>
                        <a:rPr lang="en-US" sz="1700"/>
                        <a:t>X</a:t>
                      </a:r>
                    </a:p>
                  </a:txBody>
                  <a:tcPr marL="86609" marR="86609" marT="43304" marB="43304"/>
                </a:tc>
                <a:tc>
                  <a:txBody>
                    <a:bodyPr/>
                    <a:lstStyle/>
                    <a:p>
                      <a:pPr algn="ctr"/>
                      <a:r>
                        <a:rPr lang="en-US" sz="1700"/>
                        <a:t>X</a:t>
                      </a:r>
                    </a:p>
                  </a:txBody>
                  <a:tcPr marL="86609" marR="86609" marT="43304" marB="43304"/>
                </a:tc>
                <a:extLst>
                  <a:ext uri="{0D108BD9-81ED-4DB2-BD59-A6C34878D82A}">
                    <a16:rowId xmlns:a16="http://schemas.microsoft.com/office/drawing/2014/main" val="2229438633"/>
                  </a:ext>
                </a:extLst>
              </a:tr>
              <a:tr h="381080">
                <a:tc>
                  <a:txBody>
                    <a:bodyPr/>
                    <a:lstStyle/>
                    <a:p>
                      <a:r>
                        <a:rPr lang="en-US" sz="1700"/>
                        <a:t>Multi CG</a:t>
                      </a:r>
                    </a:p>
                  </a:txBody>
                  <a:tcPr marL="86609" marR="86609" marT="43304" marB="43304"/>
                </a:tc>
                <a:tc>
                  <a:txBody>
                    <a:bodyPr/>
                    <a:lstStyle/>
                    <a:p>
                      <a:pPr algn="ctr"/>
                      <a:r>
                        <a:rPr lang="en-US" sz="1700"/>
                        <a:t>X</a:t>
                      </a:r>
                    </a:p>
                  </a:txBody>
                  <a:tcPr marL="86609" marR="86609" marT="43304" marB="43304"/>
                </a:tc>
                <a:tc>
                  <a:txBody>
                    <a:bodyPr/>
                    <a:lstStyle/>
                    <a:p>
                      <a:pPr algn="ctr"/>
                      <a:endParaRPr lang="en-US" sz="1700"/>
                    </a:p>
                  </a:txBody>
                  <a:tcPr marL="86609" marR="86609" marT="43304" marB="43304"/>
                </a:tc>
                <a:tc>
                  <a:txBody>
                    <a:bodyPr/>
                    <a:lstStyle/>
                    <a:p>
                      <a:pPr algn="ctr"/>
                      <a:endParaRPr lang="en-US" sz="1700"/>
                    </a:p>
                  </a:txBody>
                  <a:tcPr marL="86609" marR="86609" marT="43304" marB="43304"/>
                </a:tc>
                <a:tc>
                  <a:txBody>
                    <a:bodyPr/>
                    <a:lstStyle/>
                    <a:p>
                      <a:pPr algn="ctr"/>
                      <a:endParaRPr lang="en-US" sz="1700"/>
                    </a:p>
                  </a:txBody>
                  <a:tcPr marL="86609" marR="86609" marT="43304" marB="43304"/>
                </a:tc>
                <a:extLst>
                  <a:ext uri="{0D108BD9-81ED-4DB2-BD59-A6C34878D82A}">
                    <a16:rowId xmlns:a16="http://schemas.microsoft.com/office/drawing/2014/main" val="695167095"/>
                  </a:ext>
                </a:extLst>
              </a:tr>
              <a:tr h="381080">
                <a:tc>
                  <a:txBody>
                    <a:bodyPr/>
                    <a:lstStyle/>
                    <a:p>
                      <a:r>
                        <a:rPr lang="en-US" sz="1700"/>
                        <a:t>Multi SOR</a:t>
                      </a:r>
                    </a:p>
                  </a:txBody>
                  <a:tcPr marL="86609" marR="86609" marT="43304" marB="43304"/>
                </a:tc>
                <a:tc>
                  <a:txBody>
                    <a:bodyPr/>
                    <a:lstStyle/>
                    <a:p>
                      <a:pPr algn="ctr"/>
                      <a:r>
                        <a:rPr lang="en-US" sz="1700"/>
                        <a:t>X</a:t>
                      </a:r>
                    </a:p>
                  </a:txBody>
                  <a:tcPr marL="86609" marR="86609" marT="43304" marB="43304"/>
                </a:tc>
                <a:tc>
                  <a:txBody>
                    <a:bodyPr/>
                    <a:lstStyle/>
                    <a:p>
                      <a:pPr algn="ctr"/>
                      <a:endParaRPr lang="en-US" sz="1700"/>
                    </a:p>
                  </a:txBody>
                  <a:tcPr marL="86609" marR="86609" marT="43304" marB="43304"/>
                </a:tc>
                <a:tc>
                  <a:txBody>
                    <a:bodyPr/>
                    <a:lstStyle/>
                    <a:p>
                      <a:pPr algn="ctr"/>
                      <a:endParaRPr lang="en-US" sz="1700"/>
                    </a:p>
                  </a:txBody>
                  <a:tcPr marL="86609" marR="86609" marT="43304" marB="43304"/>
                </a:tc>
                <a:tc>
                  <a:txBody>
                    <a:bodyPr/>
                    <a:lstStyle/>
                    <a:p>
                      <a:pPr algn="ctr"/>
                      <a:endParaRPr lang="en-US" sz="1700" dirty="0"/>
                    </a:p>
                  </a:txBody>
                  <a:tcPr marL="86609" marR="86609" marT="43304" marB="43304"/>
                </a:tc>
                <a:extLst>
                  <a:ext uri="{0D108BD9-81ED-4DB2-BD59-A6C34878D82A}">
                    <a16:rowId xmlns:a16="http://schemas.microsoft.com/office/drawing/2014/main" val="3429108108"/>
                  </a:ext>
                </a:extLst>
              </a:tr>
            </a:tbl>
          </a:graphicData>
        </a:graphic>
      </p:graphicFrame>
      <p:sp>
        <p:nvSpPr>
          <p:cNvPr id="4" name="Slide Number Placeholder 3">
            <a:extLst>
              <a:ext uri="{FF2B5EF4-FFF2-40B4-BE49-F238E27FC236}">
                <a16:creationId xmlns:a16="http://schemas.microsoft.com/office/drawing/2014/main" id="{53BEBA72-FD39-E444-A674-D191EFA5D744}"/>
              </a:ext>
            </a:extLst>
          </p:cNvPr>
          <p:cNvSpPr>
            <a:spLocks noGrp="1"/>
          </p:cNvSpPr>
          <p:nvPr>
            <p:ph type="sldNum" sz="quarter" idx="12"/>
          </p:nvPr>
        </p:nvSpPr>
        <p:spPr/>
        <p:txBody>
          <a:bodyPr/>
          <a:lstStyle/>
          <a:p>
            <a:fld id="{EF9E8BF1-BC9E-4F5D-8AD9-25474CA52AE6}" type="slidenum">
              <a:rPr lang="en-IN" smtClean="0"/>
              <a:t>9</a:t>
            </a:fld>
            <a:endParaRPr lang="en-IN"/>
          </a:p>
        </p:txBody>
      </p:sp>
    </p:spTree>
    <p:extLst>
      <p:ext uri="{BB962C8B-B14F-4D97-AF65-F5344CB8AC3E}">
        <p14:creationId xmlns:p14="http://schemas.microsoft.com/office/powerpoint/2010/main" val="42014278"/>
      </p:ext>
    </p:extLst>
  </p:cSld>
  <p:clrMapOvr>
    <a:masterClrMapping/>
  </p:clrMapOvr>
</p:sld>
</file>

<file path=ppt/theme/theme1.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1460</TotalTime>
  <Words>2857</Words>
  <Application>Microsoft Macintosh PowerPoint</Application>
  <PresentationFormat>Widescreen</PresentationFormat>
  <Paragraphs>262</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System Font Regular</vt:lpstr>
      <vt:lpstr>3_Office Theme</vt:lpstr>
      <vt:lpstr>Matrix Solver</vt:lpstr>
      <vt:lpstr>What is it?</vt:lpstr>
      <vt:lpstr>Why develop this?</vt:lpstr>
      <vt:lpstr>Applications</vt:lpstr>
      <vt:lpstr>Structure / Prerequisites</vt:lpstr>
      <vt:lpstr>Matrix Types</vt:lpstr>
      <vt:lpstr>Dense - Matrix base class </vt:lpstr>
      <vt:lpstr>Spare </vt:lpstr>
      <vt:lpstr>Solvers </vt:lpstr>
      <vt:lpstr>Creating a matrix</vt:lpstr>
      <vt:lpstr>Installation</vt:lpstr>
      <vt:lpstr>Example of Test result for Sparse</vt:lpstr>
      <vt:lpstr>Benchmark</vt:lpstr>
      <vt:lpstr>Team</vt:lpstr>
      <vt:lpstr>Thank you for listening   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Kevin Malcolm Phillips Jyrwa [Chillibreeze]</dc:creator>
  <cp:lastModifiedBy>Aliyev, Vagif</cp:lastModifiedBy>
  <cp:revision>108</cp:revision>
  <dcterms:created xsi:type="dcterms:W3CDTF">2018-11-01T08:54:20Z</dcterms:created>
  <dcterms:modified xsi:type="dcterms:W3CDTF">2021-02-03T14:04:07Z</dcterms:modified>
</cp:coreProperties>
</file>